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5" Type="http://schemas.openxmlformats.org/officeDocument/2006/relationships/viewProps" Target="viewProps.xml" /><Relationship Id="rId1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  <a:lvl2pPr>
              <a:defRPr>
                <a:solidFill>
                  <a:schemeClr val="tx1">
                    <a:tint val="75000"/>
                  </a:schemeClr>
                </a:solidFill>
              </a:defRPr>
            </a:lvl2pPr>
            <a:lvl3pPr>
              <a:defRPr>
                <a:solidFill>
                  <a:schemeClr val="tx1">
                    <a:tint val="75000"/>
                  </a:schemeClr>
                </a:solidFill>
              </a:defRPr>
            </a:lvl3pPr>
            <a:lvl4pPr>
              <a:defRPr>
                <a:solidFill>
                  <a:schemeClr val="tx1">
                    <a:tint val="75000"/>
                  </a:schemeClr>
                </a:solidFill>
              </a:defRPr>
            </a:lvl4pPr>
            <a:lvl5pPr>
              <a:defRPr>
                <a:solidFill>
                  <a:schemeClr val="tx1">
                    <a:tint val="75000"/>
                  </a:schemeClr>
                </a:solidFill>
              </a:defRPr>
            </a:lvl5pPr>
            <a:lvl6pPr>
              <a:defRPr>
                <a:solidFill>
                  <a:schemeClr val="tx1">
                    <a:tint val="75000"/>
                  </a:schemeClr>
                </a:solidFill>
              </a:defRPr>
            </a:lvl6pPr>
            <a:lvl7pPr>
              <a:defRPr>
                <a:solidFill>
                  <a:schemeClr val="tx1">
                    <a:tint val="75000"/>
                  </a:schemeClr>
                </a:solidFill>
              </a:defRPr>
            </a:lvl7pPr>
            <a:lvl8pPr>
              <a:defRPr>
                <a:solidFill>
                  <a:schemeClr val="tx1">
                    <a:tint val="75000"/>
                  </a:schemeClr>
                </a:solidFill>
              </a:defRPr>
            </a:lvl8pPr>
            <a:lvl9pPr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3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Clr>
          <a:schemeClr val="accent1"/>
        </a:buClr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Clr>
          <a:schemeClr val="accent1"/>
        </a:buClr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Clr>
          <a:schemeClr val="accent1"/>
        </a:buClr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Clr>
          <a:schemeClr val="accent1"/>
        </a:buClr>
        <a:buFont typeface="Arial"/>
        <a:buChar char="–"/>
        <a:defRPr kern="1200" sz="14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Clr>
          <a:schemeClr val="accent1"/>
        </a:buClr>
        <a:buFont typeface="Arial"/>
        <a:buChar char="»"/>
        <a:defRPr kern="1200" sz="14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hyperlink" Target="https://designsprintkit.withgoogle.com/methodology/phase3-sketch/crazy-8s" TargetMode="External" /><Relationship Id="rId2" Type="http://schemas.openxmlformats.org/officeDocument/2006/relationships/image" Target="../media/image5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unireadytoolkit.com.au/wp-content/uploads/2024/08/Inclusive-teaching-guide.pdf" TargetMode="External" /><Relationship Id="rId4" Type="http://schemas.openxmlformats.org/officeDocument/2006/relationships/hyperlink" Target="https://unireadytoolkit.com.au/wp-content/uploads/2024/08/Inclusive-teaching-guide.pdf" TargetMode="External" /><Relationship Id="rId3" Type="http://schemas.openxmlformats.org/officeDocument/2006/relationships/image" Target="../media/image4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hyperlink" Target="https://unireadytoolkit.com.au/wp-content/uploads/2024/08/Inclusive-teaching-guide.pdf" TargetMode="External" /><Relationship Id="rId2" Type="http://schemas.openxmlformats.org/officeDocument/2006/relationships/image" Target="../media/image4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Educator Development Workshop for IDEATE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Dr Charles Martin SFHEA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Heard around ANU: why could these statements be problematic?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We supply the tools, it’s up to the students to do the rest.</a:t>
            </a:r>
          </a:p>
          <a:p>
            <a:pPr lvl="0" indent="0" marL="1270000">
              <a:buNone/>
            </a:pPr>
            <a:r>
              <a:rPr sz="2000"/>
              <a:t>All students need to read and fully understand the exercises before attending class.</a:t>
            </a:r>
          </a:p>
          <a:p>
            <a:pPr lvl="0" indent="0" marL="1270000">
              <a:buNone/>
            </a:pPr>
            <a:r>
              <a:rPr sz="2000"/>
              <a:t>All third year CS students should be comfortable using Linux.</a:t>
            </a:r>
          </a:p>
          <a:p>
            <a:pPr lvl="0" indent="0" marL="1270000">
              <a:buNone/>
            </a:pPr>
            <a:r>
              <a:rPr sz="2000"/>
              <a:t>You won’t get an extension without a medical certificate.</a:t>
            </a:r>
          </a:p>
          <a:p>
            <a:pPr lvl="0" indent="0" marL="1270000">
              <a:buNone/>
            </a:pPr>
            <a:r>
              <a:rPr sz="2000"/>
              <a:t>You can’t use generative AI for any aspect of this course.</a:t>
            </a:r>
          </a:p>
          <a:p>
            <a:pPr lvl="0" indent="0" marL="1270000">
              <a:buNone/>
            </a:pPr>
            <a:r>
              <a:rPr sz="2000"/>
              <a:t>Students don’t understand computers anymore.</a:t>
            </a:r>
          </a:p>
          <a:p>
            <a:pPr lvl="0" indent="0" marL="0">
              <a:buNone/>
            </a:pPr>
            <a:r>
              <a:rPr/>
              <a:t>How do these statements interact with the idea of </a:t>
            </a:r>
            <a:r>
              <a:rPr i="1"/>
              <a:t>academic standards</a:t>
            </a:r>
            <a:r>
              <a:rPr/>
              <a:t>?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 2: Engaging Skeptics Eight 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the task is to </a:t>
            </a:r>
            <a:r>
              <a:rPr b="1" i="1"/>
              <a:t>ideate</a:t>
            </a:r>
            <a:r>
              <a:rPr b="1"/>
              <a:t> ways to bring skeptics on side</a:t>
            </a:r>
          </a:p>
          <a:p>
            <a:pPr lvl="0" indent="0" marL="0">
              <a:buNone/>
            </a:pPr>
            <a:r>
              <a:rPr/>
              <a:t>we’ll do a Crazy 8s design sprint.</a:t>
            </a:r>
          </a:p>
          <a:p>
            <a:pPr lvl="0" indent="-342900" marL="342900">
              <a:buAutoNum type="arabicPeriod"/>
            </a:pPr>
            <a:r>
              <a:rPr/>
              <a:t>fold your piece of paper into 8 sections.</a:t>
            </a:r>
          </a:p>
          <a:p>
            <a:pPr lvl="0" indent="-342900" marL="342900">
              <a:buAutoNum type="arabicPeriod"/>
            </a:pPr>
            <a:r>
              <a:rPr/>
              <a:t>start the 8 minute timer</a:t>
            </a:r>
          </a:p>
          <a:p>
            <a:pPr lvl="0" indent="-342900" marL="342900">
              <a:buAutoNum type="arabicPeriod"/>
            </a:pPr>
            <a:r>
              <a:rPr/>
              <a:t>sketch one idea in each rectangle</a:t>
            </a:r>
          </a:p>
          <a:p>
            <a:pPr lvl="0" indent="-342900" marL="342900">
              <a:buAutoNum type="arabicPeriod"/>
            </a:pPr>
            <a:r>
              <a:rPr/>
              <a:t>stop when the alarm goes off</a:t>
            </a:r>
          </a:p>
        </p:txBody>
      </p:sp>
      <p:pic>
        <p:nvPicPr>
          <p:cNvPr descr="img/crazy-8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42100" y="1600200"/>
            <a:ext cx="45085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3"/>
              </a:rPr>
              <a:t>Crazy 8s</a:t>
            </a:r>
            <a:r>
              <a:rPr/>
              <a:t> is a design sprint method.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did we learn?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Hopefully something!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About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Charles Martin</a:t>
            </a:r>
          </a:p>
          <a:p>
            <a:pPr lvl="0"/>
            <a:r>
              <a:rPr/>
              <a:t>computer scientist, music technology researcher, performer</a:t>
            </a:r>
          </a:p>
          <a:p>
            <a:pPr lvl="0"/>
            <a:r>
              <a:rPr/>
              <a:t>teaching computing at ANU since 2019 (and before that…)</a:t>
            </a:r>
          </a:p>
          <a:p>
            <a:pPr lvl="0"/>
            <a:r>
              <a:rPr i="1"/>
              <a:t>Assistant Associate Director Education</a:t>
            </a:r>
            <a:r>
              <a:rPr/>
              <a:t>, School of Computing</a:t>
            </a:r>
          </a:p>
          <a:p>
            <a:pPr lvl="0"/>
            <a:r>
              <a:rPr/>
              <a:t>teaches HCI, music computing, systems, creative coding, etc.</a:t>
            </a:r>
          </a:p>
          <a:p>
            <a:pPr lvl="0"/>
            <a:r>
              <a:rPr b="1"/>
              <a:t>lately</a:t>
            </a:r>
            <a:r>
              <a:rPr/>
              <a:t> responsible for training tutors in our college (~90 in 2025)</a:t>
            </a:r>
          </a:p>
          <a:p>
            <a:pPr lvl="0"/>
            <a:r>
              <a:rPr b="1"/>
              <a:t>goal:</a:t>
            </a:r>
            <a:r>
              <a:rPr/>
              <a:t> make sure our school is an inclusive place to learn computing</a:t>
            </a:r>
          </a:p>
        </p:txBody>
      </p:sp>
      <p:pic>
        <p:nvPicPr>
          <p:cNvPr descr="img/2024-05-29-concert-8-small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83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Charles playing synths (photo by Sandy Ma)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Plan for this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Setting out the problem to be solved – how to support educators to teach in an inclusive way to a diverse student cohort</a:t>
            </a:r>
          </a:p>
          <a:p>
            <a:pPr lvl="0" indent="-342900" marL="342900">
              <a:buAutoNum type="arabicPeriod"/>
            </a:pPr>
            <a:r>
              <a:rPr/>
              <a:t>Describe some of the things universities have tried.</a:t>
            </a:r>
          </a:p>
          <a:p>
            <a:pPr lvl="0" indent="-342900" marL="342900">
              <a:buAutoNum type="arabicPeriod"/>
            </a:pPr>
            <a:r>
              <a:rPr/>
              <a:t>Get tables to list all the things they can think of that could be tried / have been tried.</a:t>
            </a:r>
          </a:p>
          <a:p>
            <a:pPr lvl="0" indent="-342900" marL="342900">
              <a:buAutoNum type="arabicPeriod"/>
            </a:pPr>
            <a:r>
              <a:rPr/>
              <a:t>Group discussion to ideate on some these suggestions.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Big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our teaching staff make or break inclusion</a:t>
            </a:r>
          </a:p>
          <a:p>
            <a:pPr lvl="0" indent="0" marL="1270000">
              <a:buNone/>
            </a:pPr>
            <a:r>
              <a:rPr sz="2000"/>
              <a:t>they don’t know how to help!</a:t>
            </a:r>
          </a:p>
          <a:p>
            <a:pPr lvl="0" indent="0" marL="1270000">
              <a:buNone/>
            </a:pPr>
            <a:r>
              <a:rPr sz="2000"/>
              <a:t>they might be inclusion skeptics ⚠️⚠️</a:t>
            </a:r>
          </a:p>
          <a:p>
            <a:pPr lvl="0"/>
            <a:r>
              <a:rPr i="1"/>
              <a:t>Teachers</a:t>
            </a:r>
            <a:r>
              <a:rPr/>
              <a:t> in higher ed often have broad autonomy</a:t>
            </a:r>
          </a:p>
          <a:p>
            <a:pPr lvl="0"/>
            <a:r>
              <a:rPr/>
              <a:t>Course convenors/lecturers/unit coordinators often in charge of:</a:t>
            </a:r>
          </a:p>
          <a:p>
            <a:pPr lvl="1"/>
            <a:r>
              <a:rPr/>
              <a:t>content, learning activities, assessment</a:t>
            </a:r>
          </a:p>
          <a:p>
            <a:pPr lvl="1"/>
            <a:r>
              <a:rPr/>
              <a:t>decision maker on some types of adjustments and special considerations</a:t>
            </a:r>
          </a:p>
          <a:p>
            <a:pPr lvl="1"/>
            <a:r>
              <a:rPr/>
              <a:t>sets tone for learning environment</a:t>
            </a:r>
          </a:p>
        </p:txBody>
      </p:sp>
      <p:pic>
        <p:nvPicPr>
          <p:cNvPr descr="img/teaching-at-nim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10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Teaching a workshop (source: Charles)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Big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what teacher development strategies can help make computing education inclusive?</a:t>
            </a:r>
          </a:p>
          <a:p>
            <a:pPr lvl="0" indent="-342900" marL="342900">
              <a:buAutoNum type="arabicPeriod"/>
            </a:pPr>
            <a:r>
              <a:rPr b="1"/>
              <a:t>for engaged colleagues:</a:t>
            </a:r>
            <a:r>
              <a:rPr/>
              <a:t> what resources and measures can we suggest?</a:t>
            </a:r>
          </a:p>
          <a:p>
            <a:pPr lvl="0" indent="-342900" marL="342900">
              <a:buAutoNum type="arabicPeriod"/>
            </a:pPr>
            <a:r>
              <a:rPr b="1"/>
              <a:t>for skeptics:</a:t>
            </a:r>
            <a:r>
              <a:rPr/>
              <a:t> how can we bring them on side?</a:t>
            </a:r>
          </a:p>
        </p:txBody>
      </p:sp>
      <p:pic>
        <p:nvPicPr>
          <p:cNvPr descr="img/ben-wicks-sAnzTshqtWE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2108200"/>
            <a:ext cx="5384800" cy="2997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by Ben Wicks on Unsplash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Accessibility vs Inclusion are related but not identical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Accessibility (foundations)</a:t>
            </a:r>
          </a:p>
          <a:p>
            <a:pPr lvl="0"/>
            <a:r>
              <a:rPr b="1"/>
              <a:t>remove barriers:</a:t>
            </a:r>
            <a:r>
              <a:rPr/>
              <a:t> eliminating specific obstacles for accessing learning materials and environments</a:t>
            </a:r>
          </a:p>
          <a:p>
            <a:pPr lvl="0"/>
            <a:r>
              <a:rPr b="1"/>
              <a:t>compliance-driven:</a:t>
            </a:r>
            <a:r>
              <a:rPr/>
              <a:t> requirements in law and ANU policy</a:t>
            </a:r>
          </a:p>
          <a:p>
            <a:pPr lvl="0"/>
            <a:r>
              <a:rPr b="1"/>
              <a:t>reactive:</a:t>
            </a:r>
            <a:r>
              <a:rPr/>
              <a:t> respond to needs through accommodations and modifications (e.g., ANU EAP)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inclusion (next steps)</a:t>
            </a:r>
          </a:p>
          <a:p>
            <a:pPr lvl="0"/>
            <a:r>
              <a:rPr b="1"/>
              <a:t>belonging:</a:t>
            </a:r>
            <a:r>
              <a:rPr/>
              <a:t> create environments where everybody feels valued, supported, and able to participate</a:t>
            </a:r>
          </a:p>
          <a:p>
            <a:pPr lvl="0"/>
            <a:r>
              <a:rPr b="1"/>
              <a:t>proactive:</a:t>
            </a:r>
            <a:r>
              <a:rPr/>
              <a:t> shape the educational experience to support all learners from the outset</a:t>
            </a:r>
          </a:p>
          <a:p>
            <a:pPr lvl="0"/>
            <a:r>
              <a:rPr b="1"/>
              <a:t>community:</a:t>
            </a:r>
            <a:r>
              <a:rPr/>
              <a:t> beyond accommodations to support all students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Example: Small Class Teacher Training at ANU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Centre for Learning and Teaching provided tutor training for computing until 2024.</a:t>
            </a:r>
          </a:p>
          <a:p>
            <a:pPr lvl="0" indent="0" marL="0">
              <a:buNone/>
            </a:pPr>
            <a:r>
              <a:rPr/>
              <a:t>I stepped in to re-design tutor training for the College of Systems and Society (~90 tutors in 2025).</a:t>
            </a:r>
          </a:p>
          <a:p>
            <a:pPr lvl="0" indent="0" marL="0">
              <a:buNone/>
            </a:pPr>
            <a:r>
              <a:rPr/>
              <a:t>1.5 hours on inclusive teaching practice:</a:t>
            </a:r>
          </a:p>
          <a:p>
            <a:pPr lvl="0" indent="-342900" marL="342900">
              <a:buAutoNum type="arabicPeriod"/>
            </a:pPr>
            <a:r>
              <a:rPr/>
              <a:t>what is inclusion?</a:t>
            </a:r>
          </a:p>
          <a:p>
            <a:pPr lvl="0" indent="-342900" marL="342900">
              <a:buAutoNum type="arabicPeriod"/>
            </a:pPr>
            <a:r>
              <a:rPr/>
              <a:t>why does it matter?</a:t>
            </a:r>
          </a:p>
          <a:p>
            <a:pPr lvl="0" indent="-342900" marL="342900">
              <a:buAutoNum type="arabicPeriod"/>
            </a:pPr>
            <a:r>
              <a:rPr/>
              <a:t>what can </a:t>
            </a:r>
            <a:r>
              <a:rPr b="1"/>
              <a:t>you</a:t>
            </a:r>
            <a:r>
              <a:rPr/>
              <a:t> (a casual) do about it?</a:t>
            </a:r>
          </a:p>
          <a:p>
            <a:pPr lvl="0" indent="0" marL="0">
              <a:buNone/>
            </a:pPr>
            <a:r>
              <a:rPr/>
              <a:t>Adapted strategies from </a:t>
            </a:r>
            <a:r>
              <a:rPr>
                <a:hlinkClick r:id="rId2"/>
              </a:rPr>
              <a:t>UniReadyToolkit (link)</a:t>
            </a:r>
            <a:r>
              <a:rPr/>
              <a:t> to make sense for tutors.</a:t>
            </a:r>
          </a:p>
        </p:txBody>
      </p:sp>
      <p:pic>
        <p:nvPicPr>
          <p:cNvPr descr="img/unireadytoolkit-inclusive-teaching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454900" y="1600200"/>
            <a:ext cx="2870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4"/>
              </a:rPr>
              <a:t>UniReadyToolkit (link)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UniReadyToolkit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know your students</a:t>
            </a:r>
          </a:p>
          <a:p>
            <a:pPr lvl="0" indent="-342900" marL="342900">
              <a:buAutoNum type="arabicPeriod"/>
            </a:pPr>
            <a:r>
              <a:rPr b="1"/>
              <a:t>design inclusive curricula and assessments</a:t>
            </a:r>
          </a:p>
          <a:p>
            <a:pPr lvl="0" indent="-342900" marL="342900">
              <a:buAutoNum type="arabicPeriod"/>
            </a:pPr>
            <a:r>
              <a:rPr b="1"/>
              <a:t>embed academic literacies (e.g., hidden curricula)</a:t>
            </a:r>
          </a:p>
          <a:p>
            <a:pPr lvl="0" indent="-342900" marL="342900">
              <a:buAutoNum type="arabicPeriod"/>
            </a:pPr>
            <a:r>
              <a:rPr/>
              <a:t>use diverse teaching strategies and resources</a:t>
            </a:r>
          </a:p>
          <a:p>
            <a:pPr lvl="0" indent="-342900" marL="342900">
              <a:buAutoNum type="arabicPeriod"/>
            </a:pPr>
            <a:r>
              <a:rPr/>
              <a:t>create inclusive classroom environment</a:t>
            </a:r>
          </a:p>
          <a:p>
            <a:pPr lvl="0" indent="-342900" marL="342900">
              <a:buAutoNum type="arabicPeriod"/>
            </a:pPr>
            <a:r>
              <a:rPr/>
              <a:t>embed support systems</a:t>
            </a:r>
          </a:p>
          <a:p>
            <a:pPr lvl="0" indent="-342900" marL="342900">
              <a:buAutoNum type="arabicPeriod"/>
            </a:pPr>
            <a:r>
              <a:rPr b="1"/>
              <a:t>facilitate continuous reflection</a:t>
            </a:r>
          </a:p>
        </p:txBody>
      </p:sp>
      <p:pic>
        <p:nvPicPr>
          <p:cNvPr descr="img/unireadytoolkit-inclusive-teaching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454900" y="1600200"/>
            <a:ext cx="2870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3"/>
              </a:rPr>
              <a:t>UniReadyToolkit (link)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 1: What have we tried with engaged colleagues?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list 10 ideas to help implement the principles of inclusion</a:t>
            </a:r>
          </a:p>
          <a:p>
            <a:pPr lvl="0" indent="0" marL="0">
              <a:buNone/>
            </a:pPr>
            <a:r>
              <a:rPr/>
              <a:t>Rules: This is about developing staff, not policy at department/faculty level.</a:t>
            </a:r>
          </a:p>
          <a:p>
            <a:pPr lvl="0"/>
            <a:r>
              <a:rPr b="1"/>
              <a:t>then:</a:t>
            </a:r>
            <a:r>
              <a:rPr/>
              <a:t> rank the measures and tell us about the top three from each table.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principles:</a:t>
            </a:r>
          </a:p>
          <a:p>
            <a:pPr lvl="0" indent="-342900" marL="342900">
              <a:buAutoNum type="arabicPeriod"/>
            </a:pPr>
            <a:r>
              <a:rPr/>
              <a:t>know your students</a:t>
            </a:r>
          </a:p>
          <a:p>
            <a:pPr lvl="0" indent="-342900" marL="342900">
              <a:buAutoNum type="arabicPeriod"/>
            </a:pPr>
            <a:r>
              <a:rPr/>
              <a:t>design inclusive curricula and assessments</a:t>
            </a:r>
          </a:p>
          <a:p>
            <a:pPr lvl="0" indent="-342900" marL="342900">
              <a:buAutoNum type="arabicPeriod"/>
            </a:pPr>
            <a:r>
              <a:rPr/>
              <a:t>embed academic literacies (e.g., hidden curricula)</a:t>
            </a:r>
          </a:p>
          <a:p>
            <a:pPr lvl="0" indent="-342900" marL="342900">
              <a:buAutoNum type="arabicPeriod"/>
            </a:pPr>
            <a:r>
              <a:rPr/>
              <a:t>use diverse teaching strategies and resources</a:t>
            </a:r>
          </a:p>
          <a:p>
            <a:pPr lvl="0" indent="-342900" marL="342900">
              <a:buAutoNum type="arabicPeriod"/>
            </a:pPr>
            <a:r>
              <a:rPr/>
              <a:t>create inclusive classroom environment</a:t>
            </a:r>
          </a:p>
          <a:p>
            <a:pPr lvl="0" indent="-342900" marL="342900">
              <a:buAutoNum type="arabicPeriod"/>
            </a:pPr>
            <a:r>
              <a:rPr/>
              <a:t>embed support systems</a:t>
            </a:r>
          </a:p>
          <a:p>
            <a:pPr lvl="0" indent="-342900" marL="342900">
              <a:buAutoNum type="arabicPeriod"/>
            </a:pPr>
            <a:r>
              <a:rPr/>
              <a:t>facilitate continuous reflection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FAFAFA"/>
      </a:dk1>
      <a:lt1>
        <a:srgbClr val="15272E"/>
      </a:lt1>
      <a:dk2>
        <a:srgbClr val="D5DDE0"/>
      </a:dk2>
      <a:lt2>
        <a:srgbClr val="264653"/>
      </a:lt2>
      <a:accent1>
        <a:srgbClr val="2A9D8F"/>
      </a:accent1>
      <a:accent2>
        <a:srgbClr val="E76F51"/>
      </a:accent2>
      <a:accent3>
        <a:srgbClr val="E9C46A"/>
      </a:accent3>
      <a:accent4>
        <a:srgbClr val="F4A261"/>
      </a:accent4>
      <a:accent5>
        <a:srgbClr val="7FB3BF"/>
      </a:accent5>
      <a:accent6>
        <a:srgbClr val="9B59B6"/>
      </a:accent6>
      <a:hlink>
        <a:srgbClr val="E76F51"/>
      </a:hlink>
      <a:folHlink>
        <a:srgbClr val="F4A261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Educator Development Workshop for IDEATE</dc:title>
  <dc:creator>Dr Charles Martin SFHEA</dc:creator>
  <cp:keywords/>
  <dcterms:created xsi:type="dcterms:W3CDTF">2026-07-21T15:22:21Z</dcterms:created>
  <dcterms:modified xsi:type="dcterms:W3CDTF">2026-07-21T15:22:21Z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">
    <vt:lpwstr>references.bib</vt:lpwstr>
  </property>
  <property fmtid="{D5CDD505-2E9C-101B-9397-08002B2CF9AE}" pid="3" name="csl">
    <vt:lpwstr>apa.csl</vt:lpwstr>
  </property>
  <property fmtid="{D5CDD505-2E9C-101B-9397-08002B2CF9AE}" pid="4" name="link-citations">
    <vt:lpwstr>True</vt:lpwstr>
  </property>
  <property fmtid="{D5CDD505-2E9C-101B-9397-08002B2CF9AE}" pid="5" name="theme">
    <vt:lpwstr>black</vt:lpwstr>
  </property>
</Properties>
</file>