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slide" Target="slides/slide31.xml" /><Relationship Id="rId33" Type="http://schemas.openxmlformats.org/officeDocument/2006/relationships/slide" Target="slides/slide32.xml" /><Relationship Id="rId34" Type="http://schemas.openxmlformats.org/officeDocument/2006/relationships/slide" Target="slides/slide33.xml" /><Relationship Id="rId35" Type="http://schemas.openxmlformats.org/officeDocument/2006/relationships/slide" Target="slides/slide34.xml" /><Relationship Id="rId36" Type="http://schemas.openxmlformats.org/officeDocument/2006/relationships/slide" Target="slides/slide35.xml" /><Relationship Id="rId37" Type="http://schemas.openxmlformats.org/officeDocument/2006/relationships/slide" Target="slides/slide36.xml" /><Relationship Id="rId38" Type="http://schemas.openxmlformats.org/officeDocument/2006/relationships/slide" Target="slides/slide37.xml" /><Relationship Id="rId40" Type="http://schemas.openxmlformats.org/officeDocument/2006/relationships/viewProps" Target="viewProps.xml" /><Relationship Id="rId39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42" Type="http://schemas.openxmlformats.org/officeDocument/2006/relationships/tableStyles" Target="tableStyles.xml" /><Relationship Id="rId41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  <a:lvl2pPr algn="ctr"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  <a:lvl2pPr>
              <a:defRPr>
                <a:solidFill>
                  <a:schemeClr val="tx1">
                    <a:tint val="75000"/>
                  </a:schemeClr>
                </a:solidFill>
              </a:defRPr>
            </a:lvl2pPr>
            <a:lvl3pPr>
              <a:defRPr>
                <a:solidFill>
                  <a:schemeClr val="tx1">
                    <a:tint val="75000"/>
                  </a:schemeClr>
                </a:solidFill>
              </a:defRPr>
            </a:lvl3pPr>
            <a:lvl4pPr>
              <a:defRPr>
                <a:solidFill>
                  <a:schemeClr val="tx1">
                    <a:tint val="75000"/>
                  </a:schemeClr>
                </a:solidFill>
              </a:defRPr>
            </a:lvl4pPr>
            <a:lvl5pPr>
              <a:defRPr>
                <a:solidFill>
                  <a:schemeClr val="tx1">
                    <a:tint val="75000"/>
                  </a:schemeClr>
                </a:solidFill>
              </a:defRPr>
            </a:lvl5pPr>
            <a:lvl6pPr>
              <a:defRPr>
                <a:solidFill>
                  <a:schemeClr val="tx1">
                    <a:tint val="75000"/>
                  </a:schemeClr>
                </a:solidFill>
              </a:defRPr>
            </a:lvl6pPr>
            <a:lvl7pPr>
              <a:defRPr>
                <a:solidFill>
                  <a:schemeClr val="tx1">
                    <a:tint val="75000"/>
                  </a:schemeClr>
                </a:solidFill>
              </a:defRPr>
            </a:lvl7pPr>
            <a:lvl8pPr>
              <a:defRPr>
                <a:solidFill>
                  <a:schemeClr val="tx1">
                    <a:tint val="75000"/>
                  </a:schemeClr>
                </a:solidFill>
              </a:defRPr>
            </a:lvl8pPr>
            <a:lvl9pPr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b="1" kern="1200" sz="3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Clr>
          <a:schemeClr val="accent1"/>
        </a:buClr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Clr>
          <a:schemeClr val="accent1"/>
        </a:buClr>
        <a:buFont typeface="Arial"/>
        <a:buChar char="–"/>
        <a:defRPr kern="1200" sz="16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Clr>
          <a:schemeClr val="accent1"/>
        </a:buClr>
        <a:buFont typeface="Arial"/>
        <a:buChar char="•"/>
        <a:defRPr kern="1200" sz="16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Clr>
          <a:schemeClr val="accent1"/>
        </a:buClr>
        <a:buFont typeface="Arial"/>
        <a:buChar char="–"/>
        <a:defRPr kern="1200" sz="14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Clr>
          <a:schemeClr val="accent1"/>
        </a:buClr>
        <a:buFont typeface="Arial"/>
        <a:buChar char="»"/>
        <a:defRPr kern="1200" sz="14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Clr>
          <a:schemeClr val="accent1"/>
        </a:buClr>
        <a:buFont typeface="Arial"/>
        <a:buChar char="•"/>
        <a:defRPr kern="1200" sz="14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Clr>
          <a:schemeClr val="accent1"/>
        </a:buClr>
        <a:buFont typeface="Arial"/>
        <a:buChar char="•"/>
        <a:defRPr kern="1200" sz="14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Clr>
          <a:schemeClr val="accent1"/>
        </a:buClr>
        <a:buFont typeface="Arial"/>
        <a:buChar char="•"/>
        <a:defRPr kern="1200" sz="14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Clr>
          <a:schemeClr val="accent1"/>
        </a:buClr>
        <a:buFont typeface="Arial"/>
        <a:buChar char="•"/>
        <a:defRPr kern="1200" sz="1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.jpg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.jpg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3" Type="http://schemas.openxmlformats.org/officeDocument/2006/relationships/hyperlink" Target="https://inclusive.microsoft.design/" TargetMode="External" /><Relationship Id="rId2" Type="http://schemas.openxmlformats.org/officeDocument/2006/relationships/image" Target="../media/image6.png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learningandteaching.anu.edu.au/resource-collection/accessible-digital-content/" TargetMode="External" /><Relationship Id="rId3" Type="http://schemas.openxmlformats.org/officeDocument/2006/relationships/image" Target="../media/image7.png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8.jpg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unireadytoolkit.com.au/wp-content/uploads/2024/08/Inclusive-teaching-guide.pdf" TargetMode="External" /><Relationship Id="rId4" Type="http://schemas.openxmlformats.org/officeDocument/2006/relationships/hyperlink" Target="https://unireadytoolkit.com.au/wp-content/uploads/2024/08/Inclusive-teaching-guide.pdf" TargetMode="External" /><Relationship Id="rId3" Type="http://schemas.openxmlformats.org/officeDocument/2006/relationships/image" Target="../media/image9.png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0.jpg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1.jpg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2.jpg" 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3.jp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2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4.jpg" /></Relationships>
</file>

<file path=ppt/slides/_rels/slide34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6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unireadytoolkit.com.au/sdm_downloads/inclusive-teaching-guide/" TargetMode="Externa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www.dca.org.au/resources/di-planning/what-is-diversity-inclusion" TargetMode="External" /><Relationship Id="rId3" Type="http://schemas.openxmlformats.org/officeDocument/2006/relationships/hyperlink" Target="https://www.anu.edu.au/students/accessibility" TargetMode="Externa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www.anu.edu.au/about/strategic-planning/anu-strategic-plan-2021-2025" TargetMode="External" /><Relationship Id="rId3" Type="http://schemas.openxmlformats.org/officeDocument/2006/relationships/image" Target="../media/image2.pn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policies.anu.edu.au/ppl/document/ANUP_000726" TargetMode="Externa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3" Type="http://schemas.openxmlformats.org/officeDocument/2006/relationships/hyperlink" Target="https://commons.wikimedia.org/wiki/File:Equality_vs_Equity.png" TargetMode="External" /><Relationship Id="rId2" Type="http://schemas.openxmlformats.org/officeDocument/2006/relationships/image" Target="../media/image3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Inclusive Teaching Practice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828800" y="3886200"/>
            <a:ext cx="8534400" cy="17526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Dr Charles Martin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Task Diversity in the classroom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Think-Pair-Share:</a:t>
            </a:r>
          </a:p>
          <a:p>
            <a:pPr lvl="0" indent="0" marL="1270000">
              <a:buNone/>
            </a:pPr>
            <a:r>
              <a:rPr sz="2000"/>
              <a:t>Given that university classrooms are diverse, what opportunities and benefits does this provide?</a:t>
            </a:r>
          </a:p>
          <a:p>
            <a:pPr lvl="0" indent="-342900" marL="342900">
              <a:buAutoNum type="arabicPeriod"/>
            </a:pPr>
            <a:r>
              <a:rPr/>
              <a:t>Think individually (1 min)</a:t>
            </a:r>
          </a:p>
          <a:p>
            <a:pPr lvl="0" indent="-342900" marL="342900">
              <a:buAutoNum type="arabicPeriod"/>
            </a:pPr>
            <a:r>
              <a:rPr/>
              <a:t>Pair: discuss with a partner (1 min)</a:t>
            </a:r>
          </a:p>
          <a:p>
            <a:pPr lvl="0" indent="-342900" marL="342900">
              <a:buAutoNum type="arabicPeriod"/>
            </a:pPr>
            <a:r>
              <a:rPr/>
              <a:t>Share: present examples to the group (2 mins)</a:t>
            </a:r>
          </a:p>
        </p:txBody>
      </p:sp>
      <p:pic>
        <p:nvPicPr>
          <p:cNvPr descr="img/shane-rounce-DNkoNXQti3c-unsplash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556500" y="1600200"/>
            <a:ext cx="26543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Photo by Shane Rounce on Unsplash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/>
          <a:p>
            <a:pPr lvl="0" indent="0" marL="0">
              <a:buNone/>
            </a:pPr>
            <a:r>
              <a:rPr/>
              <a:t>Barriers to learning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g/nick-fewings-1ao3jJp4w9g-unsplash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086100" y="1600200"/>
            <a:ext cx="60198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09600" y="5613400"/>
            <a:ext cx="10972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Photo by Nick Fewings on Unspalsh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Barriers to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Barriers could be: physical, sensory, mental, emotional, cognitive, cultural, social.</a:t>
            </a:r>
          </a:p>
          <a:p>
            <a:pPr lvl="0"/>
            <a:r>
              <a:rPr/>
              <a:t>Factors may lead to challenges depending on context, or only some situations.</a:t>
            </a:r>
          </a:p>
          <a:p>
            <a:pPr lvl="0"/>
            <a:r>
              <a:rPr/>
              <a:t>They may be permanent, temporary, or situational for the individual</a:t>
            </a:r>
          </a:p>
          <a:p>
            <a:pPr lvl="0"/>
            <a:r>
              <a:rPr/>
              <a:t>Inclusive teaching can help individuals with specific challenges but the assistance can extend to others as well.</a:t>
            </a:r>
          </a:p>
          <a:p>
            <a:pPr lvl="0" indent="0" marL="0">
              <a:buNone/>
            </a:pPr>
            <a:r>
              <a:rPr/>
              <a:t>Some other barriers:</a:t>
            </a:r>
          </a:p>
          <a:p>
            <a:pPr lvl="0"/>
            <a:r>
              <a:rPr/>
              <a:t>cognitive: information processing, learning speed</a:t>
            </a:r>
          </a:p>
          <a:p>
            <a:pPr lvl="0"/>
            <a:r>
              <a:rPr/>
              <a:t>sensory: classroom environment, learning activity format and presentation</a:t>
            </a:r>
          </a:p>
        </p:txBody>
      </p:sp>
      <p:pic>
        <p:nvPicPr>
          <p:cNvPr descr="img/barriers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759700" y="1600200"/>
            <a:ext cx="22479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>
                <a:hlinkClick r:id="rId3"/>
              </a:rPr>
              <a:t>The Persona Spectrum, Microsoft Inclusive Design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Accessible Digital 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Digital content in your classes may not be accessible our students because of issues with formats, images, or structure.</a:t>
            </a:r>
          </a:p>
          <a:p>
            <a:pPr lvl="0"/>
            <a:r>
              <a:rPr/>
              <a:t>For example, folks who use screen readers or other assistive technologies.</a:t>
            </a:r>
          </a:p>
          <a:p>
            <a:pPr lvl="0"/>
            <a:r>
              <a:rPr/>
              <a:t>But also, folks looking at course sites on their phone or tablet (!)</a:t>
            </a:r>
          </a:p>
          <a:p>
            <a:pPr lvl="0"/>
            <a:r>
              <a:rPr/>
              <a:t>ANU has </a:t>
            </a:r>
            <a:r>
              <a:rPr>
                <a:hlinkClick r:id="rId2"/>
              </a:rPr>
              <a:t>some advice about accessible digital content</a:t>
            </a:r>
          </a:p>
          <a:p>
            <a:pPr lvl="0"/>
            <a:r>
              <a:rPr b="1"/>
              <a:t>Canvas</a:t>
            </a:r>
            <a:r>
              <a:rPr/>
              <a:t> has built-in accessibility checkers</a:t>
            </a:r>
          </a:p>
        </p:txBody>
      </p:sp>
      <p:pic>
        <p:nvPicPr>
          <p:cNvPr descr="img/learning-and-teaching-resources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197600" y="1841500"/>
            <a:ext cx="5384800" cy="3530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ANU’s Learning and Teaching resources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Task: Identifying barriers to learning (5mins)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What’s a barrier to learning that you have observed as a student? Is there something you have experienced or seen in action temporarily, or in particular situations?</a:t>
            </a:r>
          </a:p>
          <a:p>
            <a:pPr lvl="0" indent="-342900" marL="342900">
              <a:buAutoNum type="arabicPeriod"/>
            </a:pPr>
            <a:r>
              <a:rPr/>
              <a:t>Write down on some sticky notes barriers you can think of.</a:t>
            </a:r>
          </a:p>
          <a:p>
            <a:pPr lvl="0" indent="-342900" marL="342900">
              <a:buAutoNum type="arabicPeriod"/>
            </a:pPr>
            <a:r>
              <a:rPr/>
              <a:t>When everyone in your group is ready, explain your sticky notes to your group. Try to identify any common themes.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/>
          <a:p>
            <a:pPr lvl="0" indent="0" marL="0">
              <a:buNone/>
            </a:pPr>
            <a:r>
              <a:rPr/>
              <a:t>Inclusion anti-patterns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Sometimes our ways of working are not as inclusive as we would hope.</a:t>
            </a:r>
          </a:p>
        </p:txBody>
      </p:sp>
      <p:pic>
        <p:nvPicPr>
          <p:cNvPr descr="img/seabass-creatives-U3m4_cKbUfc-unsplash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97600" y="1816100"/>
            <a:ext cx="5384800" cy="3594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Photo by seabass creatives on Unsplash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Inclusive teaching is not automatic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Our teaching is probably not inclusive enough.</a:t>
            </a:r>
          </a:p>
          <a:p>
            <a:pPr lvl="0"/>
            <a:r>
              <a:rPr/>
              <a:t>Some typical ways of working leave students out.</a:t>
            </a:r>
          </a:p>
          <a:p>
            <a:pPr lvl="0"/>
            <a:r>
              <a:rPr/>
              <a:t>We need to work hard to detect inclusion anti-patterns and to mitigate or eliminate the effects.</a:t>
            </a:r>
          </a:p>
          <a:p>
            <a:pPr lvl="0" indent="0" marL="1270000">
              <a:buNone/>
            </a:pPr>
            <a:r>
              <a:rPr sz="2000"/>
              <a:t>Inclusive teaching is valued at CSS, that’s why we are spending time on it today!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Task: Dangerous Patterns for Inclusion (5mins)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Can you think of any common teaching patterns that are dangerous for inclusion?</a:t>
            </a:r>
          </a:p>
          <a:p>
            <a:pPr lvl="0"/>
            <a:r>
              <a:rPr/>
              <a:t>Doesn’t have to be actively hostile to be a bit less inclusive than we would hope.</a:t>
            </a:r>
          </a:p>
          <a:p>
            <a:pPr lvl="0"/>
            <a:r>
              <a:rPr/>
              <a:t>Some practices may be less-than-inclusive but necessary or desired (on balance)</a:t>
            </a:r>
          </a:p>
          <a:p>
            <a:pPr lvl="0" indent="0" marL="0">
              <a:buNone/>
            </a:pPr>
            <a:r>
              <a:rPr/>
              <a:t>Discuss as groups, and share an example from each table.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Plan for this session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As a </a:t>
            </a:r>
            <a:r>
              <a:rPr i="1"/>
              <a:t>student</a:t>
            </a:r>
            <a:r>
              <a:rPr/>
              <a:t> you have had to teach yourself. Tutoring means working with others with different backgrounds and experiences.</a:t>
            </a:r>
          </a:p>
          <a:p>
            <a:pPr lvl="0" indent="0" marL="0">
              <a:buNone/>
            </a:pPr>
            <a:r>
              <a:rPr/>
              <a:t>This session is about how we can teach to support a </a:t>
            </a:r>
            <a:r>
              <a:rPr i="1"/>
              <a:t>diversity</a:t>
            </a:r>
            <a:r>
              <a:rPr/>
              <a:t> of students and to make sure they succeed.</a:t>
            </a:r>
          </a:p>
          <a:p>
            <a:pPr lvl="0" indent="-342900" marL="342900">
              <a:buAutoNum type="arabicPeriod"/>
            </a:pPr>
            <a:r>
              <a:rPr/>
              <a:t>Inclusion, Diversity, Accessibility</a:t>
            </a:r>
          </a:p>
          <a:p>
            <a:pPr lvl="0" indent="-342900" marL="342900">
              <a:buAutoNum type="arabicPeriod"/>
            </a:pPr>
            <a:r>
              <a:rPr/>
              <a:t>Equitable access to learning</a:t>
            </a:r>
          </a:p>
          <a:p>
            <a:pPr lvl="0" indent="-342900" marL="342900">
              <a:buAutoNum type="arabicPeriod"/>
            </a:pPr>
            <a:r>
              <a:rPr/>
              <a:t>Inclusion anti-patterns</a:t>
            </a:r>
          </a:p>
          <a:p>
            <a:pPr lvl="0" indent="-342900" marL="342900">
              <a:buAutoNum type="arabicPeriod"/>
            </a:pPr>
            <a:r>
              <a:rPr/>
              <a:t>Strategies for inclusive teaching</a:t>
            </a:r>
          </a:p>
          <a:p>
            <a:pPr lvl="0" indent="-342900" marL="342900">
              <a:buAutoNum type="arabicPeriod"/>
            </a:pPr>
            <a:r>
              <a:rPr/>
              <a:t>Scenario discussions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Heard around ANU: why could these statements be problematic?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We supply the tools, it’s up to the students to do the rest.</a:t>
            </a:r>
          </a:p>
          <a:p>
            <a:pPr lvl="0" indent="0" marL="1270000">
              <a:buNone/>
            </a:pPr>
            <a:r>
              <a:rPr sz="2000"/>
              <a:t>All students need to read and fully understand the exercises before attending class.</a:t>
            </a:r>
          </a:p>
          <a:p>
            <a:pPr lvl="0" indent="0" marL="1270000">
              <a:buNone/>
            </a:pPr>
            <a:r>
              <a:rPr sz="2000"/>
              <a:t>All third year CS students should be comfortable using Linux.</a:t>
            </a:r>
          </a:p>
          <a:p>
            <a:pPr lvl="0" indent="0" marL="1270000">
              <a:buNone/>
            </a:pPr>
            <a:r>
              <a:rPr sz="2000"/>
              <a:t>You won’t get an extension without a medical certificate.</a:t>
            </a:r>
          </a:p>
          <a:p>
            <a:pPr lvl="0" indent="0" marL="1270000">
              <a:buNone/>
            </a:pPr>
            <a:r>
              <a:rPr sz="2000"/>
              <a:t>You can’t use generative AI for any aspect of this course.</a:t>
            </a:r>
          </a:p>
          <a:p>
            <a:pPr lvl="0" indent="0" marL="1270000">
              <a:buNone/>
            </a:pPr>
            <a:r>
              <a:rPr sz="2000"/>
              <a:t>Students don’t understand computers anymore.</a:t>
            </a:r>
          </a:p>
          <a:p>
            <a:pPr lvl="0" indent="0" marL="0">
              <a:buNone/>
            </a:pPr>
            <a:r>
              <a:rPr/>
              <a:t>How do these statements interact with the idea of </a:t>
            </a:r>
            <a:r>
              <a:rPr i="1"/>
              <a:t>academic standards</a:t>
            </a:r>
            <a:r>
              <a:rPr/>
              <a:t>?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/>
          <a:p>
            <a:pPr lvl="0" indent="0" marL="0">
              <a:buNone/>
            </a:pPr>
            <a:r>
              <a:rPr/>
              <a:t>Strategies for inclusive teaching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 we have discussed </a:t>
            </a:r>
            <a:r>
              <a:rPr i="1"/>
              <a:t>barriers</a:t>
            </a:r>
            <a:r>
              <a:rPr/>
              <a:t> but what can we do about it?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UniReadyToolkit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Broadly adapted from </a:t>
            </a:r>
            <a:r>
              <a:rPr>
                <a:hlinkClick r:id="rId2"/>
              </a:rPr>
              <a:t>UniReadyToolkit (link)</a:t>
            </a:r>
            <a:r>
              <a:rPr/>
              <a:t> (Teague et al., 2024)</a:t>
            </a:r>
          </a:p>
        </p:txBody>
      </p:sp>
      <p:pic>
        <p:nvPicPr>
          <p:cNvPr descr="img/unireadytoolkit-inclusive-teaching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454900" y="1600200"/>
            <a:ext cx="2870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>
                <a:hlinkClick r:id="rId4"/>
              </a:rPr>
              <a:t>UniReadyToolkit (link)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Know your students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Seems straightforward, but is it?</a:t>
            </a:r>
          </a:p>
          <a:p>
            <a:pPr lvl="0"/>
            <a:r>
              <a:rPr/>
              <a:t>This will make it easier to see and respond to their needs.</a:t>
            </a:r>
          </a:p>
          <a:p>
            <a:pPr lvl="0"/>
            <a:r>
              <a:rPr/>
              <a:t>If you know your students you will </a:t>
            </a:r>
            <a:r>
              <a:rPr i="1"/>
              <a:t>want</a:t>
            </a:r>
            <a:r>
              <a:rPr/>
              <a:t> to help</a:t>
            </a:r>
          </a:p>
          <a:p>
            <a:pPr lvl="0"/>
            <a:r>
              <a:rPr/>
              <a:t>In many cases you will </a:t>
            </a:r>
            <a:r>
              <a:rPr i="1"/>
              <a:t>know what to do when you see it</a:t>
            </a:r>
            <a:r>
              <a:rPr/>
              <a:t>.</a:t>
            </a:r>
          </a:p>
        </p:txBody>
      </p:sp>
      <p:pic>
        <p:nvPicPr>
          <p:cNvPr descr="img/mikael-kristenson-3aVlWP-7bg8-unsplash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97600" y="1816100"/>
            <a:ext cx="5384800" cy="3594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Photo by Mikael Kristenson on Unsplash</a:t>
            </a:r>
          </a:p>
        </p:txBody>
      </p:sp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Design Inclusive Curricula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about the course content, structure and assignments. So what can </a:t>
            </a:r>
            <a:r>
              <a:rPr i="1"/>
              <a:t>tutors</a:t>
            </a:r>
            <a:r>
              <a:rPr/>
              <a:t> do about this?</a:t>
            </a:r>
          </a:p>
          <a:p>
            <a:pPr lvl="0"/>
            <a:r>
              <a:rPr/>
              <a:t>help convenor by communicating course and class structures.</a:t>
            </a:r>
          </a:p>
          <a:p>
            <a:pPr lvl="0"/>
            <a:r>
              <a:rPr/>
              <a:t>signpost difficult topics for students, help scaffold them during class.</a:t>
            </a:r>
          </a:p>
          <a:p>
            <a:pPr lvl="0"/>
            <a:r>
              <a:rPr/>
              <a:t>clarify expectations for assessments, one good way: “I can’t help with the assignment but THIS exercise in the lab is directly related and I CAN help with that”.</a:t>
            </a:r>
          </a:p>
          <a:p>
            <a:pPr lvl="0"/>
            <a:r>
              <a:rPr/>
              <a:t>help understand </a:t>
            </a:r>
            <a:r>
              <a:rPr i="1"/>
              <a:t>rationale</a:t>
            </a:r>
            <a:r>
              <a:rPr/>
              <a:t> for assessments.</a:t>
            </a:r>
          </a:p>
          <a:p>
            <a:pPr lvl="0"/>
            <a:r>
              <a:rPr/>
              <a:t>provide actionable feedback (within reason)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Embed Academic Literacies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about being explicit in the skills needed to complete and demonstrate learning.</a:t>
            </a:r>
          </a:p>
          <a:p>
            <a:pPr lvl="0"/>
            <a:r>
              <a:rPr/>
              <a:t>Explicity teach academic conventions</a:t>
            </a:r>
          </a:p>
          <a:p>
            <a:pPr lvl="0"/>
            <a:r>
              <a:rPr/>
              <a:t>Encourage active engagement in academic texts</a:t>
            </a:r>
          </a:p>
          <a:p>
            <a:pPr lvl="0"/>
            <a:r>
              <a:rPr/>
              <a:t>Explicity teach information literacy skills</a:t>
            </a:r>
          </a:p>
        </p:txBody>
      </p:sp>
      <p:pic>
        <p:nvPicPr>
          <p:cNvPr descr="img/yancy-min-842ofHC6MaI-unsplash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97600" y="1828800"/>
            <a:ext cx="5384800" cy="35687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Photo by Yancy Min on Unsplash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Use diverse teaching strategies and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Help students interact and engage: how can we increase collaboration and belonging in our classes?</a:t>
            </a:r>
          </a:p>
          <a:p>
            <a:pPr lvl="0"/>
            <a:r>
              <a:rPr/>
              <a:t>Incorporate real-world applications:</a:t>
            </a:r>
          </a:p>
          <a:p>
            <a:pPr lvl="0"/>
            <a:r>
              <a:rPr/>
              <a:t>Integrate accessibility into your teaching.</a:t>
            </a:r>
          </a:p>
        </p:txBody>
      </p:sp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Create an inclusive classroom environment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Cultivate a positive and inclusive classroom culture</a:t>
            </a:r>
          </a:p>
          <a:p>
            <a:pPr lvl="0"/>
            <a:r>
              <a:rPr/>
              <a:t>Support goal setting and achievement</a:t>
            </a:r>
          </a:p>
          <a:p>
            <a:pPr lvl="0"/>
            <a:r>
              <a:rPr/>
              <a:t>Encourage self-reflection</a:t>
            </a:r>
          </a:p>
          <a:p>
            <a:pPr lvl="0"/>
            <a:r>
              <a:rPr/>
              <a:t>Promote positive role models</a:t>
            </a:r>
          </a:p>
        </p:txBody>
      </p:sp>
      <p:pic>
        <p:nvPicPr>
          <p:cNvPr descr="img/teaching-at-nim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210300" y="1600200"/>
            <a:ext cx="53467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Teaching at a workshop</a:t>
            </a:r>
          </a:p>
        </p:txBody>
      </p:sp>
    </p:spTree>
  </p:cSld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Embed support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Incorporate help seeking into classes</a:t>
            </a:r>
          </a:p>
          <a:p>
            <a:pPr lvl="0"/>
            <a:r>
              <a:rPr/>
              <a:t>how can we encourage questions?</a:t>
            </a:r>
          </a:p>
          <a:p>
            <a:pPr lvl="0"/>
            <a:r>
              <a:rPr/>
              <a:t>Direct students to available support resources</a:t>
            </a:r>
          </a:p>
        </p:txBody>
      </p:sp>
      <p:pic>
        <p:nvPicPr>
          <p:cNvPr descr="img/matthew-waring-MJAoiige14E-unsplash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97600" y="1816100"/>
            <a:ext cx="5384800" cy="3594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Photo by Matthew Waring on Unsplash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/>
          <a:p>
            <a:pPr lvl="0" indent="0" marL="0">
              <a:buNone/>
            </a:pPr>
            <a:r>
              <a:rPr/>
              <a:t>Inclusion, Diversity and Accessibility</a:t>
            </a:r>
          </a:p>
        </p:txBody>
      </p:sp>
    </p:spTree>
  </p:cSld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Facilitate continuous reflection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Reflect on the effectiveness of your teaching strategies</a:t>
            </a:r>
          </a:p>
          <a:p>
            <a:pPr lvl="0"/>
            <a:r>
              <a:rPr/>
              <a:t>Elicit feedback from students.</a:t>
            </a:r>
          </a:p>
        </p:txBody>
      </p:sp>
    </p:spTree>
  </p:cSld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Task: Applying one strategy ✨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At your table:</a:t>
            </a:r>
          </a:p>
          <a:p>
            <a:pPr lvl="0"/>
            <a:r>
              <a:rPr/>
              <a:t>Choose a strategy that you could apply in a class you are teaching or have previous taken.</a:t>
            </a:r>
          </a:p>
          <a:p>
            <a:pPr lvl="0"/>
            <a:r>
              <a:rPr/>
              <a:t>Discuss concrete actions you could take to implement that strategy.</a:t>
            </a:r>
          </a:p>
          <a:p>
            <a:pPr lvl="0"/>
            <a:r>
              <a:rPr/>
              <a:t>What would the benefits be? Would there be any drawbacks?</a:t>
            </a:r>
          </a:p>
          <a:p>
            <a:pPr lvl="0" indent="0" marL="0">
              <a:buNone/>
            </a:pPr>
            <a:r>
              <a:rPr/>
              <a:t>We’ll bring the room together to hear some ideas.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Principles (Teague et al., 2024):</a:t>
            </a:r>
          </a:p>
          <a:p>
            <a:pPr lvl="0" indent="-342900" marL="342900">
              <a:buAutoNum type="arabicPeriod"/>
            </a:pPr>
            <a:r>
              <a:rPr/>
              <a:t>know your students</a:t>
            </a:r>
          </a:p>
          <a:p>
            <a:pPr lvl="0" indent="-342900" marL="342900">
              <a:buAutoNum type="arabicPeriod"/>
            </a:pPr>
            <a:r>
              <a:rPr b="1"/>
              <a:t>design inclusive curricula and assessments</a:t>
            </a:r>
          </a:p>
          <a:p>
            <a:pPr lvl="0" indent="-342900" marL="342900">
              <a:buAutoNum type="arabicPeriod"/>
            </a:pPr>
            <a:r>
              <a:rPr b="1"/>
              <a:t>embed academic literacies (e.g., hidden curricula)</a:t>
            </a:r>
          </a:p>
          <a:p>
            <a:pPr lvl="0" indent="-342900" marL="342900">
              <a:buAutoNum type="arabicPeriod"/>
            </a:pPr>
            <a:r>
              <a:rPr/>
              <a:t>use diverse teaching strategies and resources</a:t>
            </a:r>
          </a:p>
          <a:p>
            <a:pPr lvl="0" indent="-342900" marL="342900">
              <a:buAutoNum type="arabicPeriod"/>
            </a:pPr>
            <a:r>
              <a:rPr/>
              <a:t>create inclusive classroom environment</a:t>
            </a:r>
          </a:p>
          <a:p>
            <a:pPr lvl="0" indent="-342900" marL="342900">
              <a:buAutoNum type="arabicPeriod"/>
            </a:pPr>
            <a:r>
              <a:rPr/>
              <a:t>embed support systems</a:t>
            </a:r>
          </a:p>
          <a:p>
            <a:pPr lvl="0" indent="-342900" marL="342900">
              <a:buAutoNum type="arabicPeriod"/>
            </a:pPr>
            <a:r>
              <a:rPr b="1"/>
              <a:t>facilitate continuous reflection</a:t>
            </a:r>
          </a:p>
        </p:txBody>
      </p:sp>
    </p:spTree>
  </p:cSld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/>
          <a:p>
            <a:pPr lvl="0" indent="0" marL="0">
              <a:buNone/>
            </a:pPr>
            <a:r>
              <a:rPr/>
              <a:t>Questions: Who has a question?</a:t>
            </a:r>
          </a:p>
        </p:txBody>
      </p:sp>
    </p:spTree>
  </p:cSld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Who has a question?</a:t>
            </a:r>
          </a:p>
          <a:p>
            <a:pPr lvl="0" indent="0" marL="0">
              <a:buNone/>
            </a:pPr>
            <a:r>
              <a:rPr i="1"/>
              <a:t>It’s time to head home! Happy to take questions now or hear from you over email anytime…</a:t>
            </a:r>
          </a:p>
        </p:txBody>
      </p:sp>
      <p:pic>
        <p:nvPicPr>
          <p:cNvPr descr="img/sky-and-sea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97600" y="1816100"/>
            <a:ext cx="5384800" cy="3594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Time to head home, see you out there teachers!</a:t>
            </a:r>
          </a:p>
        </p:txBody>
      </p:sp>
    </p:spTree>
  </p:cSld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/>
          <a:p>
            <a:pPr lvl="0" indent="0" marL="0">
              <a:buNone/>
            </a:pPr>
            <a:r>
              <a:rPr/>
              <a:t>Scenario discussions</a:t>
            </a:r>
          </a:p>
        </p:txBody>
      </p:sp>
    </p:spTree>
  </p:cSld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Each group will have 10 minutes to work through a scenario and formulate a response to share with everybody.</a:t>
            </a:r>
          </a:p>
          <a:p>
            <a:pPr lvl="0"/>
            <a:r>
              <a:rPr b="1"/>
              <a:t>Consider</a:t>
            </a:r>
            <a:r>
              <a:rPr/>
              <a:t> the scenario and </a:t>
            </a:r>
            <a:r>
              <a:rPr b="1"/>
              <a:t>think</a:t>
            </a:r>
            <a:r>
              <a:rPr/>
              <a:t> about your response.</a:t>
            </a:r>
          </a:p>
          <a:p>
            <a:pPr lvl="0"/>
            <a:r>
              <a:rPr b="1"/>
              <a:t>Pair</a:t>
            </a:r>
            <a:r>
              <a:rPr/>
              <a:t> with </a:t>
            </a:r>
            <a:r>
              <a:rPr i="1"/>
              <a:t>another group member</a:t>
            </a:r>
            <a:r>
              <a:rPr/>
              <a:t> to share and discuss your thoughts.</a:t>
            </a:r>
          </a:p>
          <a:p>
            <a:pPr lvl="0"/>
            <a:r>
              <a:rPr b="1"/>
              <a:t>Share</a:t>
            </a:r>
            <a:r>
              <a:rPr/>
              <a:t> and </a:t>
            </a:r>
            <a:r>
              <a:rPr b="1"/>
              <a:t>discuss</a:t>
            </a:r>
            <a:r>
              <a:rPr/>
              <a:t> your preferred solutions with the group.</a:t>
            </a:r>
          </a:p>
        </p:txBody>
      </p:sp>
    </p:spTree>
  </p:cSld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/>
          <a:p>
            <a:pPr lvl="0" indent="0" marL="0">
              <a:buNone/>
            </a:pPr>
            <a:r>
              <a:rPr/>
              <a:t>References</a:t>
            </a:r>
          </a:p>
        </p:txBody>
      </p:sp>
    </p:spTree>
  </p:cSld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Teague, M., Head, K., Osborne-Crowley, K., Ridolfo, H., Jellema, L., Fitzsimmons, D., Turnbull, K., Robertshawe, E., Odewahn, S., Bennett, A., Mansfield, M., Clarke, S., Denham, R., &amp; Bridgeman, A. (2024). </a:t>
            </a:r>
            <a:r>
              <a:rPr i="1"/>
              <a:t>Inclusive teaching: A guide to teaching first-year university students from underrepresented backgrounds</a:t>
            </a:r>
            <a:r>
              <a:rPr/>
              <a:t>. UNSW - USyd - UoN. </a:t>
            </a:r>
            <a:r>
              <a:rPr>
                <a:hlinkClick r:id="rId2"/>
              </a:rPr>
              <a:t>https://unireadytoolkit.com.au/sdm_downloads/inclusive-teaching-guide/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g/clay-banks-LjqARJaJotc-unsplash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416300" y="1600200"/>
            <a:ext cx="53467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09600" y="5613400"/>
            <a:ext cx="10972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Photo by Clay Banks on Unsplash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Diversity, Inclusion, Accessibility are different concepts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Diversity</a:t>
            </a:r>
            <a:r>
              <a:rPr/>
              <a:t>: The mix of people in an environment and how they identify in terms of social and professional (academic?) identities.</a:t>
            </a:r>
          </a:p>
          <a:p>
            <a:pPr lvl="0"/>
            <a:r>
              <a:rPr b="1"/>
              <a:t>Inclusion</a:t>
            </a:r>
            <a:r>
              <a:rPr/>
              <a:t>: The mix of people in an environment working together so that everyone feels </a:t>
            </a:r>
            <a:r>
              <a:rPr i="1"/>
              <a:t>respected</a:t>
            </a:r>
            <a:r>
              <a:rPr/>
              <a:t>, </a:t>
            </a:r>
            <a:r>
              <a:rPr i="1"/>
              <a:t>connected</a:t>
            </a:r>
            <a:r>
              <a:rPr/>
              <a:t>, </a:t>
            </a:r>
            <a:r>
              <a:rPr i="1"/>
              <a:t>contributing</a:t>
            </a:r>
            <a:r>
              <a:rPr/>
              <a:t>, </a:t>
            </a:r>
            <a:r>
              <a:rPr i="1"/>
              <a:t>progressing</a:t>
            </a:r>
            <a:r>
              <a:rPr/>
              <a:t>.</a:t>
            </a:r>
          </a:p>
          <a:p>
            <a:pPr lvl="0" indent="0" marL="0">
              <a:buNone/>
            </a:pPr>
            <a:r>
              <a:rPr>
                <a:hlinkClick r:id="rId2"/>
              </a:rPr>
              <a:t>Source: Diversity Council Australia, Inclusion Model, Sydney, DCA, 2025.</a:t>
            </a:r>
          </a:p>
          <a:p>
            <a:pPr lvl="0"/>
            <a:r>
              <a:rPr b="1"/>
              <a:t>Accessibility</a:t>
            </a:r>
            <a:r>
              <a:rPr/>
              <a:t>: “Assisting students to participate fully in their program of study by minimising the impact of </a:t>
            </a:r>
            <a:r>
              <a:rPr i="1"/>
              <a:t>disability</a:t>
            </a:r>
            <a:r>
              <a:rPr/>
              <a:t> and </a:t>
            </a:r>
            <a:r>
              <a:rPr i="1"/>
              <a:t>disadvantage</a:t>
            </a:r>
            <a:r>
              <a:rPr/>
              <a:t> on learning.” </a:t>
            </a:r>
            <a:r>
              <a:rPr>
                <a:hlinkClick r:id="rId3"/>
              </a:rPr>
              <a:t>ANU Accessibility Page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ANU stance on inclusion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Membership of the ANU community means committing to our institutional values, including “being a standard-bearer for equity and inclusion”. </a:t>
            </a:r>
            <a:r>
              <a:rPr sz="2000">
                <a:hlinkClick r:id="rId2"/>
              </a:rPr>
              <a:t>ANU Strategic Plan 2021-2025</a:t>
            </a:r>
          </a:p>
        </p:txBody>
      </p:sp>
      <p:pic>
        <p:nvPicPr>
          <p:cNvPr descr="img/anu_values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908800" y="1600200"/>
            <a:ext cx="39497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Inclusion, equity and diversity are ANU values.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Code of practice for teaching and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i="1"/>
              <a:t>Respect diversity,</a:t>
            </a:r>
            <a:r>
              <a:rPr/>
              <a:t> e.g., diversity of culture, religious belief, age, race, gender and other personal and group-based attributes.</a:t>
            </a:r>
          </a:p>
          <a:p>
            <a:pPr lvl="0"/>
            <a:r>
              <a:rPr i="1"/>
              <a:t>Recognise</a:t>
            </a:r>
            <a:r>
              <a:rPr/>
              <a:t> that </a:t>
            </a:r>
            <a:r>
              <a:rPr i="1"/>
              <a:t>diversity</a:t>
            </a:r>
            <a:r>
              <a:rPr/>
              <a:t> of student and staff backgrounds, opinions and views </a:t>
            </a:r>
            <a:r>
              <a:rPr i="1"/>
              <a:t>is a valuable resource</a:t>
            </a:r>
            <a:r>
              <a:rPr/>
              <a:t> for enhancing critical, motivated and dialogic teaching and learning.</a:t>
            </a:r>
          </a:p>
          <a:p>
            <a:pPr lvl="0"/>
            <a:r>
              <a:rPr i="1"/>
              <a:t>Experience</a:t>
            </a:r>
            <a:r>
              <a:rPr/>
              <a:t> an environment that is _equitable, collegial, and responsive to the diversity of individuals.</a:t>
            </a:r>
          </a:p>
          <a:p>
            <a:pPr lvl="0"/>
            <a:r>
              <a:rPr i="1"/>
              <a:t>Contribute</a:t>
            </a:r>
            <a:r>
              <a:rPr/>
              <a:t> to an environment </a:t>
            </a:r>
            <a:r>
              <a:rPr i="1"/>
              <a:t>free from harassment, discrimination and bullying</a:t>
            </a:r>
            <a:r>
              <a:rPr/>
              <a:t>, with access to complaint procedures which will facilitate </a:t>
            </a:r>
            <a:r>
              <a:rPr i="1"/>
              <a:t>speedy and just resolutions.</a:t>
            </a:r>
          </a:p>
          <a:p>
            <a:pPr lvl="0" indent="0" marL="0">
              <a:buNone/>
            </a:pPr>
            <a:r>
              <a:rPr>
                <a:hlinkClick r:id="rId2"/>
              </a:rPr>
              <a:t>Guideline - Code of practice for teaching and learning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Accessibility and Inclusion are related but not identical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Accessibility: foundations</a:t>
            </a:r>
          </a:p>
          <a:p>
            <a:pPr lvl="0"/>
            <a:r>
              <a:rPr b="1"/>
              <a:t>Barrier removal:</a:t>
            </a:r>
            <a:r>
              <a:rPr/>
              <a:t> Eliminating specific obstacles to access learning materials and environments</a:t>
            </a:r>
          </a:p>
          <a:p>
            <a:pPr lvl="0"/>
            <a:r>
              <a:rPr b="1"/>
              <a:t>Compliance-driven:</a:t>
            </a:r>
            <a:r>
              <a:rPr/>
              <a:t> Requirements in law and ANU policy</a:t>
            </a:r>
          </a:p>
          <a:p>
            <a:pPr lvl="0"/>
            <a:r>
              <a:rPr b="1"/>
              <a:t>Reactive approach:</a:t>
            </a:r>
            <a:r>
              <a:rPr/>
              <a:t> Responds to found needs through accommodations (e.g., ANU EAP)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Inclusion: next steps</a:t>
            </a:r>
          </a:p>
          <a:p>
            <a:pPr lvl="0"/>
            <a:r>
              <a:rPr b="1"/>
              <a:t>Belonging-focused:</a:t>
            </a:r>
            <a:r>
              <a:rPr/>
              <a:t> Creates environments where all students feel valued, supported, and able to participate fully</a:t>
            </a:r>
          </a:p>
          <a:p>
            <a:pPr lvl="0"/>
            <a:r>
              <a:rPr b="1"/>
              <a:t>Proactive design:</a:t>
            </a:r>
            <a:r>
              <a:rPr/>
              <a:t> Intentionally shapes education to support diverse learners from the outset</a:t>
            </a:r>
          </a:p>
          <a:p>
            <a:pPr lvl="0"/>
            <a:r>
              <a:rPr b="1"/>
              <a:t>Community-building:</a:t>
            </a:r>
            <a:r>
              <a:rPr/>
              <a:t> beyond accommodations to support all students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/>
          <a:lstStyle/>
          <a:p>
            <a:pPr lvl="0" indent="0" marL="0">
              <a:buNone/>
            </a:pPr>
            <a:r>
              <a:rPr/>
              <a:t>Equity vs Equality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/>
            <a:r>
              <a:rPr b="1"/>
              <a:t>Equality</a:t>
            </a:r>
            <a:r>
              <a:rPr/>
              <a:t>: Everyone receives the same support regardless of need.</a:t>
            </a:r>
          </a:p>
          <a:p>
            <a:pPr lvl="0"/>
            <a:r>
              <a:rPr b="1"/>
              <a:t>Equity</a:t>
            </a:r>
            <a:r>
              <a:rPr/>
              <a:t>: Individuals receive the support they need to achieve the desired outcomes.</a:t>
            </a:r>
          </a:p>
        </p:txBody>
      </p:sp>
      <p:pic>
        <p:nvPicPr>
          <p:cNvPr descr="img/equity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762500" y="1549400"/>
            <a:ext cx="6807200" cy="2768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4762500" y="5600700"/>
            <a:ext cx="68072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Source: Image by Ciell via </a:t>
            </a:r>
            <a:r>
              <a:rPr>
                <a:hlinkClick r:id="rId3"/>
              </a:rPr>
              <a:t>Wikimedia Common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rgbClr val="FAFAFA"/>
      </a:dk1>
      <a:lt1>
        <a:srgbClr val="15272E"/>
      </a:lt1>
      <a:dk2>
        <a:srgbClr val="D5DDE0"/>
      </a:dk2>
      <a:lt2>
        <a:srgbClr val="264653"/>
      </a:lt2>
      <a:accent1>
        <a:srgbClr val="2A9D8F"/>
      </a:accent1>
      <a:accent2>
        <a:srgbClr val="E76F51"/>
      </a:accent2>
      <a:accent3>
        <a:srgbClr val="E9C46A"/>
      </a:accent3>
      <a:accent4>
        <a:srgbClr val="F4A261"/>
      </a:accent4>
      <a:accent5>
        <a:srgbClr val="7FB3BF"/>
      </a:accent5>
      <a:accent6>
        <a:srgbClr val="9B59B6"/>
      </a:accent6>
      <a:hlink>
        <a:srgbClr val="E76F51"/>
      </a:hlink>
      <a:folHlink>
        <a:srgbClr val="F4A261"/>
      </a:folHlink>
    </a:clrScheme>
    <a:fontScheme name="Office">
      <a:majorFont>
        <a:latin typeface="Apto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Inclusive Teaching Practice</dc:title>
  <dc:creator>Dr Charles Martin</dc:creator>
  <cp:keywords/>
  <dcterms:created xsi:type="dcterms:W3CDTF">2026-07-21T15:22:20Z</dcterms:created>
  <dcterms:modified xsi:type="dcterms:W3CDTF">2026-07-21T15:22:20Z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ibliography">
    <vt:lpwstr>references.bib</vt:lpwstr>
  </property>
  <property fmtid="{D5CDD505-2E9C-101B-9397-08002B2CF9AE}" pid="3" name="csl">
    <vt:lpwstr>apa.csl</vt:lpwstr>
  </property>
  <property fmtid="{D5CDD505-2E9C-101B-9397-08002B2CF9AE}" pid="4" name="link-citations">
    <vt:lpwstr>True</vt:lpwstr>
  </property>
</Properties>
</file>