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0" Type="http://schemas.openxmlformats.org/officeDocument/2006/relationships/slide" Target="slides/slide29.xml" /><Relationship Id="rId31" Type="http://schemas.openxmlformats.org/officeDocument/2006/relationships/slide" Target="slides/slide30.xml" /><Relationship Id="rId32" Type="http://schemas.openxmlformats.org/officeDocument/2006/relationships/slide" Target="slides/slide31.xml" /><Relationship Id="rId33" Type="http://schemas.openxmlformats.org/officeDocument/2006/relationships/slide" Target="slides/slide32.xml" /><Relationship Id="rId34" Type="http://schemas.openxmlformats.org/officeDocument/2006/relationships/slide" Target="slides/slide33.xml" /><Relationship Id="rId35" Type="http://schemas.openxmlformats.org/officeDocument/2006/relationships/slide" Target="slides/slide34.xml" /><Relationship Id="rId36" Type="http://schemas.openxmlformats.org/officeDocument/2006/relationships/slide" Target="slides/slide35.xml" /><Relationship Id="rId37" Type="http://schemas.openxmlformats.org/officeDocument/2006/relationships/slide" Target="slides/slide36.xml" /><Relationship Id="rId38" Type="http://schemas.openxmlformats.org/officeDocument/2006/relationships/slide" Target="slides/slide37.xml" /><Relationship Id="rId39" Type="http://schemas.openxmlformats.org/officeDocument/2006/relationships/slide" Target="slides/slide38.xml" /><Relationship Id="rId40" Type="http://schemas.openxmlformats.org/officeDocument/2006/relationships/slide" Target="slides/slide39.xml" /><Relationship Id="rId41" Type="http://schemas.openxmlformats.org/officeDocument/2006/relationships/slide" Target="slides/slide40.xml" /><Relationship Id="rId42" Type="http://schemas.openxmlformats.org/officeDocument/2006/relationships/slide" Target="slides/slide41.xml" /><Relationship Id="rId43" Type="http://schemas.openxmlformats.org/officeDocument/2006/relationships/slide" Target="slides/slide42.xml" /><Relationship Id="rId45" Type="http://schemas.openxmlformats.org/officeDocument/2006/relationships/viewProps" Target="viewProps.xml" /><Relationship Id="rId4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47" Type="http://schemas.openxmlformats.org/officeDocument/2006/relationships/tableStyles" Target="tableStyles.xml" /><Relationship Id="rId4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  <a:lvl2pPr algn="ctr"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  <a:lvl2pPr>
              <a:defRPr>
                <a:solidFill>
                  <a:schemeClr val="tx1">
                    <a:tint val="75000"/>
                  </a:schemeClr>
                </a:solidFill>
              </a:defRPr>
            </a:lvl2pPr>
            <a:lvl3pPr>
              <a:defRPr>
                <a:solidFill>
                  <a:schemeClr val="tx1">
                    <a:tint val="75000"/>
                  </a:schemeClr>
                </a:solidFill>
              </a:defRPr>
            </a:lvl3pPr>
            <a:lvl4pPr>
              <a:defRPr>
                <a:solidFill>
                  <a:schemeClr val="tx1">
                    <a:tint val="75000"/>
                  </a:schemeClr>
                </a:solidFill>
              </a:defRPr>
            </a:lvl4pPr>
            <a:lvl5pPr>
              <a:defRPr>
                <a:solidFill>
                  <a:schemeClr val="tx1">
                    <a:tint val="75000"/>
                  </a:schemeClr>
                </a:solidFill>
              </a:defRPr>
            </a:lvl5pPr>
            <a:lvl6pPr>
              <a:defRPr>
                <a:solidFill>
                  <a:schemeClr val="tx1">
                    <a:tint val="75000"/>
                  </a:schemeClr>
                </a:solidFill>
              </a:defRPr>
            </a:lvl6pPr>
            <a:lvl7pPr>
              <a:defRPr>
                <a:solidFill>
                  <a:schemeClr val="tx1">
                    <a:tint val="75000"/>
                  </a:schemeClr>
                </a:solidFill>
              </a:defRPr>
            </a:lvl7pPr>
            <a:lvl8pPr>
              <a:defRPr>
                <a:solidFill>
                  <a:schemeClr val="tx1">
                    <a:tint val="75000"/>
                  </a:schemeClr>
                </a:solidFill>
              </a:defRPr>
            </a:lvl8pPr>
            <a:lvl9pPr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  <a:lvl6pPr>
              <a:defRPr b="1"/>
            </a:lvl6pPr>
            <a:lvl7pPr>
              <a:defRPr b="1"/>
            </a:lvl7pPr>
            <a:lvl8pPr>
              <a:defRPr b="1"/>
            </a:lvl8pPr>
            <a:lvl9pPr>
              <a:defRPr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  <a:lvl6pPr>
              <a:defRPr b="1"/>
            </a:lvl6pPr>
            <a:lvl7pPr>
              <a:defRPr b="1"/>
            </a:lvl7pPr>
            <a:lvl8pPr>
              <a:defRPr b="1"/>
            </a:lvl8pPr>
            <a:lvl9pPr>
              <a:defRPr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b="1" kern="1200" sz="3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Clr>
          <a:schemeClr val="accent1"/>
        </a:buClr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Clr>
          <a:schemeClr val="accent1"/>
        </a:buClr>
        <a:buFont typeface="Arial"/>
        <a:buChar char="–"/>
        <a:defRPr kern="1200" sz="16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Clr>
          <a:schemeClr val="accent1"/>
        </a:buClr>
        <a:buFont typeface="Arial"/>
        <a:buChar char="•"/>
        <a:defRPr kern="1200" sz="16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Clr>
          <a:schemeClr val="accent1"/>
        </a:buClr>
        <a:buFont typeface="Arial"/>
        <a:buChar char="–"/>
        <a:defRPr kern="1200" sz="14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Clr>
          <a:schemeClr val="accent1"/>
        </a:buClr>
        <a:buFont typeface="Arial"/>
        <a:buChar char="»"/>
        <a:defRPr kern="1200" sz="14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Clr>
          <a:schemeClr val="accent1"/>
        </a:buClr>
        <a:buFont typeface="Arial"/>
        <a:buChar char="•"/>
        <a:defRPr kern="1200" sz="14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Clr>
          <a:schemeClr val="accent1"/>
        </a:buClr>
        <a:buFont typeface="Arial"/>
        <a:buChar char="•"/>
        <a:defRPr kern="1200" sz="14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Clr>
          <a:schemeClr val="accent1"/>
        </a:buClr>
        <a:buFont typeface="Arial"/>
        <a:buChar char="•"/>
        <a:defRPr kern="1200" sz="14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Clr>
          <a:schemeClr val="accent1"/>
        </a:buClr>
        <a:buFont typeface="Arial"/>
        <a:buChar char="•"/>
        <a:defRPr kern="1200" sz="1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5.png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6.pn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7.png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www.uow.edu.au/student/learning-co-op/assessments/rubrics/" TargetMode="External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policies.anu.edu.au/ppl/document/ANUP_004603" TargetMode="External" /></Relationships>
</file>

<file path=ppt/slides/_rels/slide2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jpg" /></Relationships>
</file>

<file path=ppt/slides/_rels/slide3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provost.fiu.edu/apa/assessment/resources/rubrics-and-curriculum-maps/_assets/rubrics/Computer%20Programming%20Grading%20Rubric%20-%20California%20State%20University%20Long%20Beach.pdf" TargetMode="External" /></Relationships>
</file>

<file path=ppt/slides/_rels/slide3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.png" /></Relationships>
</file>

<file path=ppt/slides/_rels/slide3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png" /></Relationships>
</file>

<file path=ppt/slides/_rels/slide3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0.png" /></Relationships>
</file>

<file path=ppt/slides/_rels/slide3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learningandteaching.anu.edu.au/resource-collection/designing-and-using-rubrics/" TargetMode="External" /><Relationship Id="rId3" Type="http://schemas.openxmlformats.org/officeDocument/2006/relationships/hyperlink" Target="https://www.education.vic.gov.au/Documents/school/teachers/support/high-impact-teaching-strategies.pdf" TargetMode="External" /></Relationships>
</file>

<file path=ppt/slides/_rels/slide39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1.jpg" /></Relationships>
</file>

<file path=ppt/slides/_rels/slide41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doi.org/10.1080/02602938.2015.1111294" TargetMode="External" /><Relationship Id="rId3" Type="http://schemas.openxmlformats.org/officeDocument/2006/relationships/hyperlink" Target="https://doi.org/10.1145/3759256" TargetMode="Externa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png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3.jpg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.png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pPr lvl="0" indent="0" marL="0">
              <a:buNone/>
            </a:pPr>
            <a:r>
              <a:rPr/>
              <a:t>Feedback and Marking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1828800" y="3886200"/>
            <a:ext cx="8534400" cy="17526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Dr Charles Martin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How effective feedback is </a:t>
            </a:r>
            <a:r>
              <a:rPr i="1"/>
              <a:t>delivered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Timely:</a:t>
            </a:r>
            <a:r>
              <a:rPr/>
              <a:t> arrives soon enough that the student can still act on it, and respects their time and effort.</a:t>
            </a:r>
          </a:p>
          <a:p>
            <a:pPr lvl="0"/>
            <a:r>
              <a:rPr b="1"/>
              <a:t>User friendly:</a:t>
            </a:r>
            <a:r>
              <a:rPr/>
              <a:t> clear, understandable and relevant to the learner; avoids jargon and marker shorthand.</a:t>
            </a:r>
          </a:p>
          <a:p>
            <a:pPr lvl="0"/>
            <a:r>
              <a:rPr b="1"/>
              <a:t>Transparent:</a:t>
            </a:r>
            <a:r>
              <a:rPr/>
              <a:t> shows how the mark follows from the criteria, and says clearly what to improve and how.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How effective feedback </a:t>
            </a:r>
            <a:r>
              <a:rPr i="1"/>
              <a:t>builds over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Ongoing:</a:t>
            </a:r>
            <a:r>
              <a:rPr/>
              <a:t> happens across the semester to guide progress, not just once at the end.</a:t>
            </a:r>
          </a:p>
          <a:p>
            <a:pPr lvl="0"/>
            <a:r>
              <a:rPr b="1"/>
              <a:t>Consistent:</a:t>
            </a:r>
            <a:r>
              <a:rPr/>
              <a:t> fair and equitable across all students; comments and marks line up with each other.</a:t>
            </a:r>
          </a:p>
          <a:p>
            <a:pPr lvl="0"/>
            <a:r>
              <a:rPr b="1"/>
              <a:t>Dialogic:</a:t>
            </a:r>
            <a:r>
              <a:rPr/>
              <a:t> a two-way conversation where students can ask questions, clarify, and engage.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Applying the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Consider this approach below when providing feedback:</a:t>
            </a:r>
          </a:p>
          <a:p>
            <a:pPr lvl="0" indent="-342900" marL="342900">
              <a:buAutoNum type="arabicPeriod"/>
            </a:pPr>
            <a:r>
              <a:rPr b="1"/>
              <a:t>Strengths:</a:t>
            </a:r>
            <a:r>
              <a:rPr/>
              <a:t> Comment on what the student did well and why.</a:t>
            </a:r>
          </a:p>
          <a:p>
            <a:pPr lvl="0" indent="-342900" marL="342900">
              <a:buAutoNum type="arabicPeriod"/>
            </a:pPr>
            <a:r>
              <a:rPr b="1"/>
              <a:t>Areas for development:</a:t>
            </a:r>
            <a:r>
              <a:rPr/>
              <a:t> Indicate where there is room for improvement and why.</a:t>
            </a:r>
          </a:p>
          <a:p>
            <a:pPr lvl="0" indent="-342900" marL="342900">
              <a:buAutoNum type="arabicPeriod"/>
            </a:pPr>
            <a:r>
              <a:rPr b="1"/>
              <a:t>Next steps:</a:t>
            </a:r>
            <a:r>
              <a:rPr/>
              <a:t> Suggest steps to improve, but be selective.</a:t>
            </a:r>
          </a:p>
          <a:p>
            <a:pPr lvl="0" indent="0" marL="0">
              <a:buNone/>
            </a:pPr>
            <a:r>
              <a:rPr/>
              <a:t>You may also apply facilitation techniques where appropriate.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Discussion: Challenges with feedback (5mins)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“But the tutor told me my project is </a:t>
            </a:r>
            <a:r>
              <a:rPr i="1"/>
              <a:t>great</a:t>
            </a:r>
            <a:r>
              <a:rPr/>
              <a:t>!”</a:t>
            </a:r>
          </a:p>
          <a:p>
            <a:pPr lvl="0"/>
            <a:r>
              <a:rPr/>
              <a:t>Managing time and resources for providing and following up on feedback</a:t>
            </a:r>
          </a:p>
          <a:p>
            <a:pPr lvl="0"/>
            <a:r>
              <a:rPr/>
              <a:t>Potential student over-reliance on teacher feedback</a:t>
            </a:r>
          </a:p>
          <a:p>
            <a:pPr lvl="0"/>
            <a:r>
              <a:rPr/>
              <a:t>Managing class sizes or marking loads</a:t>
            </a:r>
          </a:p>
          <a:p>
            <a:pPr lvl="0"/>
            <a:r>
              <a:rPr/>
              <a:t>Managing student expectations about feedback.</a:t>
            </a:r>
          </a:p>
          <a:p>
            <a:pPr lvl="0"/>
            <a:r>
              <a:rPr/>
              <a:t>Effectively tailoring feedback to learner needs</a:t>
            </a:r>
          </a:p>
          <a:p>
            <a:pPr lvl="0"/>
            <a:r>
              <a:rPr/>
              <a:t>Potential miscommunication or misunderstanding</a:t>
            </a:r>
          </a:p>
          <a:p>
            <a:pPr lvl="0" indent="0" marL="0">
              <a:buNone/>
            </a:pPr>
            <a:r>
              <a:rPr/>
              <a:t>What might you do to overcome or address these?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Tips from a Convenor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Some students will attack feedback and use the content to appeal a grade.</a:t>
            </a:r>
          </a:p>
          <a:p>
            <a:pPr lvl="0"/>
            <a:r>
              <a:rPr/>
              <a:t>Know the ANU grading rubric (more later): don’t write “excellent work” when it’s at the credit level. A credit is “good”.</a:t>
            </a:r>
          </a:p>
          <a:p>
            <a:pPr lvl="0"/>
            <a:r>
              <a:rPr/>
              <a:t>Write why the work was at the grade level, and what areas prevent it from being higher.</a:t>
            </a:r>
          </a:p>
          <a:p>
            <a:pPr lvl="0"/>
            <a:r>
              <a:rPr/>
              <a:t>If it’s a fail, be clear: “This work does not meet our standards… (some parts) show developing understanding (these parts) could be improved”.</a:t>
            </a:r>
          </a:p>
          <a:p>
            <a:pPr lvl="0"/>
            <a:r>
              <a:rPr/>
              <a:t>Always address the work, not the student.</a:t>
            </a:r>
          </a:p>
          <a:p>
            <a:pPr lvl="0" indent="0" marL="0">
              <a:buNone/>
            </a:pPr>
            <a:r>
              <a:rPr b="1"/>
              <a:t>Be careful</a:t>
            </a:r>
            <a:r>
              <a:rPr/>
              <a:t> about providing feedback in person (e.g., in labs) on assessment items outside of written communication. Students can (and do) use casual conversations as a basis for appeal.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Takeaways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Focus on the task, not the learner.</a:t>
            </a:r>
          </a:p>
          <a:p>
            <a:pPr lvl="0"/>
            <a:r>
              <a:rPr/>
              <a:t>Remain objective and measure the student’s work against the task objectives, marking criteria and standards.</a:t>
            </a:r>
          </a:p>
          <a:p>
            <a:pPr lvl="0"/>
            <a:r>
              <a:rPr/>
              <a:t>Ensure feedback is clear, specific and tailored to the learner.</a:t>
            </a:r>
          </a:p>
          <a:p>
            <a:pPr lvl="0"/>
            <a:r>
              <a:rPr/>
              <a:t>Avoid personalisation, e.g. “I…” and “you…” but also personally </a:t>
            </a:r>
            <a:r>
              <a:rPr i="1"/>
              <a:t>judgemental</a:t>
            </a:r>
            <a:r>
              <a:rPr/>
              <a:t> and </a:t>
            </a:r>
            <a:r>
              <a:rPr i="1"/>
              <a:t>emotive</a:t>
            </a:r>
            <a:r>
              <a:rPr/>
              <a:t> words.</a:t>
            </a:r>
          </a:p>
          <a:p>
            <a:pPr lvl="0"/>
            <a:r>
              <a:rPr b="1"/>
              <a:t>Be careful</a:t>
            </a:r>
            <a:r>
              <a:rPr/>
              <a:t> when discussing marking guidelines, systems, processes or organisation with students. Any student questions or concerns should go to convenors so that messaging is consistent.</a:t>
            </a:r>
          </a:p>
          <a:p>
            <a:pPr lvl="0"/>
            <a:r>
              <a:rPr/>
              <a:t>Encourage students to engage with feedback.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/>
          <a:p>
            <a:pPr lvl="0" indent="0" marL="0">
              <a:buNone/>
            </a:pPr>
            <a:r>
              <a:rPr/>
              <a:t>Evaluating Feedback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/>
          <a:lstStyle/>
          <a:p>
            <a:pPr lvl="0" indent="0" marL="0">
              <a:buNone/>
            </a:pPr>
            <a:r>
              <a:rPr/>
              <a:t>Task: Evaluating Code Feedback (10mins)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(zoom in on each example…)</a:t>
            </a:r>
          </a:p>
        </p:txBody>
      </p:sp>
      <p:pic>
        <p:nvPicPr>
          <p:cNvPr descr="img/feedback_code_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762500" y="520700"/>
            <a:ext cx="6807200" cy="5334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  </a:t>
            </a:r>
          </a:p>
          <a:p>
            <a:pPr lvl="0"/>
            <a:r>
              <a:rPr/>
              <a:t>Which marker’s feedback is the most effective?</a:t>
            </a:r>
          </a:p>
          <a:p>
            <a:pPr lvl="0"/>
            <a:r>
              <a:rPr/>
              <a:t>What makes it effective?</a:t>
            </a:r>
          </a:p>
          <a:p>
            <a:pPr lvl="0"/>
            <a:r>
              <a:rPr/>
              <a:t>What impact would the feedback have on the student?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Task: Evaluating Essay Feedback (10mins)</a:t>
            </a:r>
          </a:p>
        </p:txBody>
      </p:sp>
      <p:pic>
        <p:nvPicPr>
          <p:cNvPr descr="img/feedback_essay_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873500" y="1600200"/>
            <a:ext cx="44450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Plan for this session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 this session we will:</a:t>
            </a:r>
          </a:p>
          <a:p>
            <a:pPr lvl="0" indent="-342900" marL="342900">
              <a:buAutoNum type="arabicPeriod"/>
            </a:pPr>
            <a:r>
              <a:rPr/>
              <a:t>Understand a bit about the goals and design of assessments</a:t>
            </a:r>
          </a:p>
          <a:p>
            <a:pPr lvl="0" indent="-342900" marL="342900">
              <a:buAutoNum type="arabicPeriod"/>
            </a:pPr>
            <a:r>
              <a:rPr/>
              <a:t>Look at the features of effective feedback</a:t>
            </a:r>
          </a:p>
          <a:p>
            <a:pPr lvl="0" indent="-342900" marL="342900">
              <a:buAutoNum type="arabicPeriod"/>
            </a:pPr>
            <a:r>
              <a:rPr/>
              <a:t>Evaluate some different approaches to feedback</a:t>
            </a:r>
          </a:p>
          <a:p>
            <a:pPr lvl="0" indent="-342900" marL="342900">
              <a:buAutoNum type="arabicPeriod"/>
            </a:pPr>
            <a:r>
              <a:rPr/>
              <a:t>Look at how rubrics can support assessment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  </a:t>
            </a:r>
          </a:p>
          <a:p>
            <a:pPr lvl="0"/>
            <a:r>
              <a:rPr/>
              <a:t>Which marker’s feedback is the most effective?</a:t>
            </a:r>
          </a:p>
          <a:p>
            <a:pPr lvl="0"/>
            <a:r>
              <a:rPr/>
              <a:t>What makes it effective?</a:t>
            </a:r>
          </a:p>
          <a:p>
            <a:pPr lvl="0"/>
            <a:r>
              <a:rPr/>
              <a:t>What impact would the feedback have on the student?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Task: Evaluating Maths Feedback (10mins)</a:t>
            </a:r>
          </a:p>
        </p:txBody>
      </p:sp>
      <p:pic>
        <p:nvPicPr>
          <p:cNvPr descr="img/feedback_math_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873500" y="1600200"/>
            <a:ext cx="44450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  </a:t>
            </a:r>
          </a:p>
          <a:p>
            <a:pPr lvl="0"/>
            <a:r>
              <a:rPr/>
              <a:t>Which marker’s feedback is the most effective?</a:t>
            </a:r>
          </a:p>
          <a:p>
            <a:pPr lvl="0"/>
            <a:r>
              <a:rPr/>
              <a:t>What makes it effective?</a:t>
            </a:r>
          </a:p>
          <a:p>
            <a:pPr lvl="0"/>
            <a:r>
              <a:rPr/>
              <a:t>What impact would the feedback have on the student?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/>
          <a:p>
            <a:pPr lvl="0" indent="0" marL="0">
              <a:buNone/>
            </a:pPr>
            <a:r>
              <a:rPr/>
              <a:t>Rubrics and Marking Criteria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What is a rubric?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word “rubric” is used loosely: it can mean anything from a </a:t>
            </a:r>
            <a:r>
              <a:rPr i="1"/>
              <a:t>secret scoring sheet</a:t>
            </a:r>
            <a:r>
              <a:rPr/>
              <a:t> held only by the marker, to a shared, student-co-created </a:t>
            </a:r>
            <a:r>
              <a:rPr i="1"/>
              <a:t>articulation of quality</a:t>
            </a:r>
            <a:r>
              <a:rPr/>
              <a:t> (Dawson, 2017).</a:t>
            </a:r>
          </a:p>
          <a:p>
            <a:pPr lvl="0" indent="0" marL="0">
              <a:buNone/>
            </a:pPr>
            <a:r>
              <a:rPr/>
              <a:t>Most rubrics share </a:t>
            </a:r>
            <a:r>
              <a:rPr b="1"/>
              <a:t>three essential features</a:t>
            </a:r>
            <a:r>
              <a:rPr/>
              <a:t>:</a:t>
            </a:r>
          </a:p>
          <a:p>
            <a:pPr lvl="0"/>
            <a:r>
              <a:rPr b="1"/>
              <a:t>Evaluative criteria</a:t>
            </a:r>
            <a:r>
              <a:rPr/>
              <a:t> – the qualities the work is judged on.</a:t>
            </a:r>
          </a:p>
          <a:p>
            <a:pPr lvl="0"/>
            <a:r>
              <a:rPr b="1"/>
              <a:t>Quality definitions</a:t>
            </a:r>
            <a:r>
              <a:rPr/>
              <a:t> – what each criterion looks like at each level.</a:t>
            </a:r>
          </a:p>
          <a:p>
            <a:pPr lvl="0"/>
            <a:r>
              <a:rPr b="1"/>
              <a:t>A scoring strategy</a:t>
            </a:r>
            <a:r>
              <a:rPr/>
              <a:t> – how those judgements become marks or a grade.</a:t>
            </a:r>
          </a:p>
          <a:p>
            <a:pPr lvl="0" indent="0" marL="0">
              <a:buNone/>
            </a:pPr>
            <a:r>
              <a:rPr/>
              <a:t>Clarity about what a task’s rubric actually provides helps you mark consistently.</a:t>
            </a:r>
          </a:p>
          <a:p>
            <a:pPr lvl="0" indent="0" marL="0">
              <a:buNone/>
            </a:pPr>
            <a:r>
              <a:rPr i="1"/>
              <a:t>Do you look at rubrics or marking criteria as a student? Do you know how to find them for the course you’ll tutor?</a:t>
            </a:r>
          </a:p>
        </p:txBody>
      </p:sp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How rubrics differ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Dawson (2017) identifies </a:t>
            </a:r>
            <a:r>
              <a:rPr b="1"/>
              <a:t>14 design elements</a:t>
            </a:r>
            <a:r>
              <a:rPr/>
              <a:t> that make one rubric different from another. Here’s a few highlights:</a:t>
            </a:r>
          </a:p>
          <a:p>
            <a:pPr lvl="0"/>
            <a:r>
              <a:rPr b="1"/>
              <a:t>Specificity</a:t>
            </a:r>
            <a:r>
              <a:rPr/>
              <a:t> – </a:t>
            </a:r>
            <a:r>
              <a:rPr i="1"/>
              <a:t>generic</a:t>
            </a:r>
            <a:r>
              <a:rPr/>
              <a:t> (reusable across tasks) vs </a:t>
            </a:r>
            <a:r>
              <a:rPr i="1"/>
              <a:t>task-specific</a:t>
            </a:r>
            <a:r>
              <a:rPr/>
              <a:t>.</a:t>
            </a:r>
          </a:p>
          <a:p>
            <a:pPr lvl="0"/>
            <a:r>
              <a:rPr b="1"/>
              <a:t>Secrecy</a:t>
            </a:r>
            <a:r>
              <a:rPr/>
              <a:t> – </a:t>
            </a:r>
            <a:r>
              <a:rPr i="1"/>
              <a:t>shared</a:t>
            </a:r>
            <a:r>
              <a:rPr/>
              <a:t> with students up front vs a private marking sheet.</a:t>
            </a:r>
          </a:p>
          <a:p>
            <a:pPr lvl="0"/>
            <a:r>
              <a:rPr b="1"/>
              <a:t>Scoring strategy</a:t>
            </a:r>
            <a:r>
              <a:rPr/>
              <a:t> – </a:t>
            </a:r>
            <a:r>
              <a:rPr i="1"/>
              <a:t>analytic</a:t>
            </a:r>
            <a:r>
              <a:rPr/>
              <a:t> (score each criterion, then combine) vs </a:t>
            </a:r>
            <a:r>
              <a:rPr i="1"/>
              <a:t>holistic</a:t>
            </a:r>
            <a:r>
              <a:rPr/>
              <a:t> (one overall judgement).</a:t>
            </a:r>
          </a:p>
          <a:p>
            <a:pPr lvl="0"/>
            <a:r>
              <a:rPr b="1"/>
              <a:t>Quality levels</a:t>
            </a:r>
            <a:r>
              <a:rPr/>
              <a:t> – how many levels, and how they map to grades.</a:t>
            </a:r>
          </a:p>
          <a:p>
            <a:pPr lvl="0"/>
            <a:r>
              <a:rPr b="1"/>
              <a:t>Users and uses</a:t>
            </a:r>
            <a:r>
              <a:rPr/>
              <a:t> – planning, self/peer assessment, feedback, summative grading.</a:t>
            </a:r>
          </a:p>
          <a:p>
            <a:pPr lvl="0" indent="0" marL="0">
              <a:buNone/>
            </a:pPr>
            <a:r>
              <a:rPr/>
              <a:t>Naming these choices helps a marking team reach a </a:t>
            </a:r>
            <a:r>
              <a:rPr b="1"/>
              <a:t>shared understanding</a:t>
            </a:r>
            <a:r>
              <a:rPr/>
              <a:t> of the same rubric.</a:t>
            </a:r>
          </a:p>
        </p:txBody>
      </p:sp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Rubrics in the assessment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Before assessment:</a:t>
            </a:r>
          </a:p>
          <a:p>
            <a:pPr lvl="1"/>
            <a:r>
              <a:rPr/>
              <a:t>Unpack what is required.</a:t>
            </a:r>
          </a:p>
          <a:p>
            <a:pPr lvl="1"/>
            <a:r>
              <a:rPr/>
              <a:t>Understand expectations and approaches.</a:t>
            </a:r>
          </a:p>
          <a:p>
            <a:pPr lvl="1"/>
            <a:r>
              <a:rPr/>
              <a:t>Focus learning and set goals.</a:t>
            </a:r>
          </a:p>
          <a:p>
            <a:pPr lvl="0"/>
            <a:r>
              <a:rPr b="1"/>
              <a:t>During assessment:</a:t>
            </a:r>
          </a:p>
          <a:p>
            <a:pPr lvl="1"/>
            <a:r>
              <a:rPr/>
              <a:t>Students examine and evaluate own progress.</a:t>
            </a:r>
          </a:p>
          <a:p>
            <a:pPr lvl="1"/>
            <a:r>
              <a:rPr/>
              <a:t>Teachers use rubrics as focal point for moderation (e.g., in a larger cohort)</a:t>
            </a:r>
          </a:p>
          <a:p>
            <a:pPr lvl="0"/>
            <a:r>
              <a:rPr b="1"/>
              <a:t>After assessment:</a:t>
            </a:r>
          </a:p>
          <a:p>
            <a:pPr lvl="1"/>
            <a:r>
              <a:rPr/>
              <a:t>Give feedback against specified criteria.</a:t>
            </a:r>
          </a:p>
          <a:p>
            <a:pPr lvl="1"/>
            <a:r>
              <a:rPr/>
              <a:t>Identify strengths and weaknesses and areas to improve</a:t>
            </a:r>
          </a:p>
          <a:p>
            <a:pPr lvl="1"/>
            <a:r>
              <a:rPr/>
              <a:t>Understand the standards and how grades are allocated</a:t>
            </a:r>
          </a:p>
          <a:p>
            <a:pPr lvl="0" indent="0" marL="0">
              <a:buNone/>
            </a:pPr>
            <a:r>
              <a:rPr>
                <a:hlinkClick r:id="rId2"/>
              </a:rPr>
              <a:t>https://www.uow.edu.au/student/learning-co-op/assessments/rubrics/</a:t>
            </a:r>
          </a:p>
        </p:txBody>
      </p:sp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ANU Grade Standards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09600" y="1600200"/>
          <a:ext cx="10972800" cy="452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  <a:gridCol w="2743200"/>
              </a:tblGrid>
              <a:tr h="0"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Grade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Letter Grade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Mark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Standards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High Distinction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HD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80-100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 b="1"/>
                        <a:t>exceptional quality</a:t>
                      </a:r>
                      <a:r>
                        <a:rPr/>
                        <a:t>…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Distinction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D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70-79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 b="1"/>
                        <a:t>superior quality</a:t>
                      </a:r>
                      <a:r>
                        <a:rPr/>
                        <a:t>…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Credit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C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60-69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 b="1"/>
                        <a:t>good quality</a:t>
                      </a:r>
                      <a:r>
                        <a:rPr/>
                        <a:t>…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Pass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P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50-59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 b="1"/>
                        <a:t>satisfactory quality</a:t>
                      </a:r>
                      <a:r>
                        <a:rPr/>
                        <a:t>…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Fail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N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0-49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Attainment of learning outcomes has </a:t>
                      </a:r>
                      <a:r>
                        <a:rPr b="1"/>
                        <a:t>not been demonstrated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>
                <a:hlinkClick r:id="rId2"/>
              </a:rPr>
              <a:t>ANU Policy: Student assessment (Coursework)</a:t>
            </a:r>
          </a:p>
        </p:txBody>
      </p:sp>
    </p:spTree>
  </p:cSld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Task: Reading a Rubric (10mins)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next slides show </a:t>
            </a:r>
            <a:r>
              <a:rPr b="1"/>
              <a:t>example rubrics</a:t>
            </a:r>
            <a:r>
              <a:rPr/>
              <a:t> — the first four are generic samples (including a generic programming rubric), and the last two are from real ANU computing courses (COMP1720 and COMP4350) — note both assess </a:t>
            </a:r>
            <a:r>
              <a:rPr i="1"/>
              <a:t>creative, music-themed</a:t>
            </a:r>
            <a:r>
              <a:rPr/>
              <a:t> work rather than conventional code. In pairs, pick </a:t>
            </a:r>
            <a:r>
              <a:rPr b="1"/>
              <a:t>one</a:t>
            </a:r>
            <a:r>
              <a:rPr/>
              <a:t> — ideally the closest to a task you’ll mark — and work out:</a:t>
            </a:r>
          </a:p>
          <a:p>
            <a:pPr lvl="0" indent="-342900" marL="342900">
              <a:buAutoNum type="arabicPeriod"/>
            </a:pPr>
            <a:r>
              <a:rPr b="1"/>
              <a:t>The three essential features</a:t>
            </a:r>
            <a:r>
              <a:rPr/>
              <a:t> – where are the </a:t>
            </a:r>
            <a:r>
              <a:rPr i="1"/>
              <a:t>evaluative criteria</a:t>
            </a:r>
            <a:r>
              <a:rPr/>
              <a:t>, the </a:t>
            </a:r>
            <a:r>
              <a:rPr i="1"/>
              <a:t>quality definitions</a:t>
            </a:r>
            <a:r>
              <a:rPr/>
              <a:t>, and the </a:t>
            </a:r>
            <a:r>
              <a:rPr i="1"/>
              <a:t>scoring strategy</a:t>
            </a:r>
            <a:r>
              <a:rPr/>
              <a:t>? Is any missing or unclear?</a:t>
            </a:r>
          </a:p>
          <a:p>
            <a:pPr lvl="0" indent="-342900" marL="342900">
              <a:buAutoNum type="arabicPeriod"/>
            </a:pPr>
            <a:r>
              <a:rPr b="1"/>
              <a:t>Two design choices</a:t>
            </a:r>
            <a:r>
              <a:rPr/>
              <a:t> – is it </a:t>
            </a:r>
            <a:r>
              <a:rPr i="1"/>
              <a:t>generic</a:t>
            </a:r>
            <a:r>
              <a:rPr/>
              <a:t> or </a:t>
            </a:r>
            <a:r>
              <a:rPr i="1"/>
              <a:t>task-specific</a:t>
            </a:r>
            <a:r>
              <a:rPr/>
              <a:t>? </a:t>
            </a:r>
            <a:r>
              <a:rPr i="1"/>
              <a:t>Analytic</a:t>
            </a:r>
            <a:r>
              <a:rPr/>
              <a:t> or </a:t>
            </a:r>
            <a:r>
              <a:rPr i="1"/>
              <a:t>holistic</a:t>
            </a:r>
            <a:r>
              <a:rPr/>
              <a:t>? How many </a:t>
            </a:r>
            <a:r>
              <a:rPr i="1"/>
              <a:t>quality levels</a:t>
            </a:r>
            <a:r>
              <a:rPr/>
              <a:t>?</a:t>
            </a:r>
          </a:p>
          <a:p>
            <a:pPr lvl="0" indent="-342900" marL="342900">
              <a:buAutoNum type="arabicPeriod"/>
            </a:pPr>
            <a:r>
              <a:rPr b="1"/>
              <a:t>As a marker</a:t>
            </a:r>
            <a:r>
              <a:rPr/>
              <a:t> – what would be easy, and what would be hard to judge consistently?</a:t>
            </a:r>
          </a:p>
          <a:p>
            <a:pPr lvl="0" indent="0" marL="0">
              <a:buNone/>
            </a:pPr>
            <a:r>
              <a:rPr/>
              <a:t>We’ll hear from a couple of pairs.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Task: Worries and Questions (5mins)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What worries and questions do you have about feedback and marking?</a:t>
            </a:r>
          </a:p>
          <a:p>
            <a:pPr lvl="0" indent="0" marL="0">
              <a:buNone/>
            </a:pPr>
            <a:r>
              <a:rPr/>
              <a:t>Use the sticky notes from your table and answer these two questions:</a:t>
            </a:r>
          </a:p>
          <a:p>
            <a:pPr lvl="0" indent="-342900" marL="342900">
              <a:buAutoNum type="arabicPeriod"/>
            </a:pPr>
            <a:r>
              <a:rPr/>
              <a:t>What questions do you have about </a:t>
            </a:r>
            <a:r>
              <a:rPr b="1"/>
              <a:t>feedback</a:t>
            </a:r>
            <a:r>
              <a:rPr/>
              <a:t>?</a:t>
            </a:r>
          </a:p>
          <a:p>
            <a:pPr lvl="0" indent="-342900" marL="342900">
              <a:buAutoNum type="arabicPeriod"/>
            </a:pPr>
            <a:r>
              <a:rPr/>
              <a:t>What questions do you have about </a:t>
            </a:r>
            <a:r>
              <a:rPr b="1"/>
              <a:t>marking</a:t>
            </a:r>
            <a:r>
              <a:rPr/>
              <a:t>?</a:t>
            </a:r>
          </a:p>
          <a:p>
            <a:pPr lvl="0" indent="0" marL="0">
              <a:buNone/>
            </a:pPr>
            <a:r>
              <a:rPr/>
              <a:t>One question per sticky note! We will hear some together from each table.</a:t>
            </a:r>
          </a:p>
        </p:txBody>
      </p:sp>
      <p:pic>
        <p:nvPicPr>
          <p:cNvPr descr="img/dom-fou-YRMWVcdyhmI-unsplash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97600" y="1841500"/>
            <a:ext cx="5384800" cy="4038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Rubric: Programming Assignment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Adapted from a generic programming rubric, </a:t>
            </a:r>
            <a:r>
              <a:rPr>
                <a:hlinkClick r:id="rId2"/>
              </a:rPr>
              <a:t>CSU Long Beach</a:t>
            </a:r>
            <a:r>
              <a:rPr/>
              <a:t>.</a:t>
            </a:r>
          </a:p>
        </p:txBody>
      </p:sp>
    </p:spTree>
  </p:cSld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Rubric: Blog</a:t>
            </a:r>
          </a:p>
        </p:txBody>
      </p:sp>
      <p:pic>
        <p:nvPicPr>
          <p:cNvPr descr="img/rubric_blog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064000" y="1600200"/>
            <a:ext cx="40767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Rubric: Essay</a:t>
            </a:r>
          </a:p>
        </p:txBody>
      </p:sp>
      <p:pic>
        <p:nvPicPr>
          <p:cNvPr descr="img/rubric_essay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959100" y="1600200"/>
            <a:ext cx="62865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Rubric: Presentation</a:t>
            </a:r>
          </a:p>
        </p:txBody>
      </p:sp>
      <p:pic>
        <p:nvPicPr>
          <p:cNvPr descr="img/rubric_presentation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20800" y="1600200"/>
            <a:ext cx="95504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Rubric: Sonic Artwork (COMP1720)</a:t>
            </a:r>
          </a:p>
        </p:txBody>
      </p:sp>
    </p:spTree>
  </p:cSld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Rubric: Solo Computer Music Work (COMP4350)</a:t>
            </a:r>
          </a:p>
        </p:txBody>
      </p:sp>
    </p:spTree>
  </p:cSld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Scoring strategies for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How do these rubric levels turn into a mark?</a:t>
            </a:r>
          </a:p>
          <a:p>
            <a:pPr lvl="0"/>
            <a:r>
              <a:rPr b="1"/>
              <a:t>Weighted criteria</a:t>
            </a:r>
            <a:r>
              <a:rPr/>
              <a:t> – each criterion carries a percentage (like the programming rubric earlier, and UChicago’s CMSC 12100). Many ANU coding assessments are marked this way.</a:t>
            </a:r>
          </a:p>
          <a:p>
            <a:pPr lvl="0"/>
            <a:r>
              <a:rPr b="1"/>
              <a:t>Automated tests</a:t>
            </a:r>
            <a:r>
              <a:rPr/>
              <a:t> – fast and consistent for </a:t>
            </a:r>
            <a:r>
              <a:rPr i="1"/>
              <a:t>correctness</a:t>
            </a:r>
            <a:r>
              <a:rPr/>
              <a:t>, but on their own a </a:t>
            </a:r>
            <a:r>
              <a:rPr b="1"/>
              <a:t>weak form of feedback</a:t>
            </a:r>
            <a:r>
              <a:rPr/>
              <a:t>: they tell a student </a:t>
            </a:r>
            <a:r>
              <a:rPr i="1"/>
              <a:t>what</a:t>
            </a:r>
            <a:r>
              <a:rPr/>
              <a:t> failed, not </a:t>
            </a:r>
            <a:r>
              <a:rPr i="1"/>
              <a:t>why</a:t>
            </a:r>
            <a:r>
              <a:rPr/>
              <a:t> or </a:t>
            </a:r>
            <a:r>
              <a:rPr i="1"/>
              <a:t>how to improve</a:t>
            </a:r>
            <a:r>
              <a:rPr/>
              <a:t>.</a:t>
            </a:r>
          </a:p>
          <a:p>
            <a:pPr lvl="0"/>
            <a:r>
              <a:rPr/>
              <a:t>Strong marking usually </a:t>
            </a:r>
            <a:r>
              <a:rPr b="1"/>
              <a:t>combines both</a:t>
            </a:r>
            <a:r>
              <a:rPr/>
              <a:t> – autograders for correctness, human judgement for design, readability and documentation.</a:t>
            </a:r>
          </a:p>
          <a:p>
            <a:pPr lvl="0" indent="0" marL="0">
              <a:buNone/>
            </a:pPr>
            <a:r>
              <a:rPr/>
              <a:t>Even with a shared rubric, markers often disagree — and disagree with their own earlier marks — so </a:t>
            </a:r>
            <a:r>
              <a:rPr b="1"/>
              <a:t>assessor training and moderation matter</a:t>
            </a:r>
            <a:r>
              <a:rPr/>
              <a:t>, not just the rubric (Messer et al., 2025).</a:t>
            </a:r>
          </a:p>
        </p:txBody>
      </p:sp>
    </p:spTree>
  </p:cSld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Takeaways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Understand (and practice) the tools and approaches for feedback and marking expected in your School or College.</a:t>
            </a:r>
          </a:p>
          <a:p>
            <a:pPr lvl="0"/>
            <a:r>
              <a:rPr/>
              <a:t>Where possible, ask for guidance or an opportunity to work or mark as a team.</a:t>
            </a:r>
          </a:p>
          <a:p>
            <a:pPr lvl="0"/>
            <a:r>
              <a:rPr/>
              <a:t>Use available rubrics, criteria documents, task descriptions and standards.</a:t>
            </a:r>
          </a:p>
          <a:p>
            <a:pPr lvl="0"/>
            <a:r>
              <a:rPr/>
              <a:t>Attend any assessment orientation, benchmarking or moderation meetings organised for the team.</a:t>
            </a:r>
          </a:p>
          <a:p>
            <a:pPr lvl="0"/>
            <a:r>
              <a:rPr/>
              <a:t>Set a timer for each stage of the process and stick to it!</a:t>
            </a:r>
          </a:p>
          <a:p>
            <a:pPr lvl="0"/>
            <a:r>
              <a:rPr/>
              <a:t>Take regular breaks to avoid fatigue or getting stuck.</a:t>
            </a:r>
          </a:p>
          <a:p>
            <a:pPr lvl="0"/>
            <a:r>
              <a:rPr/>
              <a:t>Be selective, deliberate and learning-focused with your feedback.</a:t>
            </a:r>
          </a:p>
          <a:p>
            <a:pPr lvl="0"/>
            <a:r>
              <a:rPr/>
              <a:t>Be clear about your feedback </a:t>
            </a:r>
            <a:r>
              <a:rPr i="1"/>
              <a:t>before</a:t>
            </a:r>
            <a:r>
              <a:rPr/>
              <a:t> assigning a grade or marks.</a:t>
            </a:r>
          </a:p>
        </p:txBody>
      </p:sp>
    </p:spTree>
  </p:cSld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More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>
                <a:hlinkClick r:id="rId2"/>
              </a:rPr>
              <a:t>ANU L&amp;T Designing and Using Rubrics</a:t>
            </a:r>
          </a:p>
          <a:p>
            <a:pPr lvl="0"/>
            <a:r>
              <a:rPr>
                <a:hlinkClick r:id="rId3"/>
              </a:rPr>
              <a:t>High Impact Teaching Strategies</a:t>
            </a:r>
            <a:r>
              <a:rPr/>
              <a:t> (Victoria State Government)</a:t>
            </a:r>
          </a:p>
        </p:txBody>
      </p:sp>
    </p:spTree>
  </p:cSld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/>
          <a:p>
            <a:pPr lvl="0" indent="0" marL="0">
              <a:buNone/>
            </a:pPr>
            <a:r>
              <a:rPr/>
              <a:t>Questions: Who has a question?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/>
          <a:p>
            <a:pPr lvl="0" indent="0" marL="0">
              <a:buNone/>
            </a:pPr>
            <a:r>
              <a:rPr/>
              <a:t>Assessment and Feedback</a:t>
            </a:r>
          </a:p>
        </p:txBody>
      </p:sp>
    </p:spTree>
  </p:cSld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Who has a question?</a:t>
            </a:r>
          </a:p>
          <a:p>
            <a:pPr lvl="0" indent="0" marL="0">
              <a:buNone/>
            </a:pPr>
            <a:r>
              <a:rPr i="1"/>
              <a:t>It’s time for a break so we can remember questions for when we come back or for discussion over tea…</a:t>
            </a:r>
          </a:p>
        </p:txBody>
      </p:sp>
      <p:pic>
        <p:nvPicPr>
          <p:cNvPr descr="img/tea-earlgrey-hot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883400" y="1600200"/>
            <a:ext cx="4013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Time for tea.</a:t>
            </a:r>
          </a:p>
        </p:txBody>
      </p:sp>
    </p:spTree>
  </p:cSld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/>
          <a:p>
            <a:pPr lvl="0" indent="0" marL="0">
              <a:buNone/>
            </a:pPr>
            <a:r>
              <a:rPr/>
              <a:t>References</a:t>
            </a:r>
          </a:p>
        </p:txBody>
      </p:sp>
    </p:spTree>
  </p:cSld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Dawson, P. (2017). Assessment rubrics: Towards clearer and more replicable design, research and practice. </a:t>
            </a:r>
            <a:r>
              <a:rPr i="1"/>
              <a:t>Assessment &amp; Evaluation in Higher Education</a:t>
            </a:r>
            <a:r>
              <a:rPr/>
              <a:t>, </a:t>
            </a:r>
            <a:r>
              <a:rPr i="1"/>
              <a:t>42</a:t>
            </a:r>
            <a:r>
              <a:rPr/>
              <a:t>(3), 347–360. </a:t>
            </a:r>
            <a:r>
              <a:rPr>
                <a:hlinkClick r:id="rId2"/>
              </a:rPr>
              <a:t>https://doi.org/10.1080/02602938.2015.1111294</a:t>
            </a:r>
          </a:p>
          <a:p>
            <a:pPr lvl="0" indent="0" marL="0">
              <a:buNone/>
            </a:pPr>
            <a:r>
              <a:rPr/>
              <a:t>Messer, M., Brown, N. C. C., Kölling, M., &amp; Shi, M. (2025). How consistent are humans when grading programming assignments? </a:t>
            </a:r>
            <a:r>
              <a:rPr i="1"/>
              <a:t>ACM Transactions on Computing Education</a:t>
            </a:r>
            <a:r>
              <a:rPr/>
              <a:t>, </a:t>
            </a:r>
            <a:r>
              <a:rPr i="1"/>
              <a:t>25</a:t>
            </a:r>
            <a:r>
              <a:rPr/>
              <a:t>(4). </a:t>
            </a:r>
            <a:r>
              <a:rPr>
                <a:hlinkClick r:id="rId3"/>
              </a:rPr>
              <a:t>https://doi.org/10.1145/3759256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Purpose of 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Diagnosing</a:t>
            </a:r>
          </a:p>
          <a:p>
            <a:pPr lvl="0"/>
            <a:r>
              <a:rPr/>
              <a:t>Focus on what is known</a:t>
            </a:r>
          </a:p>
          <a:p>
            <a:pPr lvl="0"/>
            <a:r>
              <a:rPr/>
              <a:t>Beginning of topic/course</a:t>
            </a:r>
          </a:p>
          <a:p>
            <a:pPr lvl="0"/>
            <a:r>
              <a:rPr/>
              <a:t>Identifies prior learning</a:t>
            </a:r>
          </a:p>
          <a:p>
            <a:pPr lvl="0" indent="0" marL="0">
              <a:buNone/>
            </a:pPr>
            <a:r>
              <a:rPr b="1"/>
              <a:t>Monitoring</a:t>
            </a:r>
          </a:p>
          <a:p>
            <a:pPr lvl="0"/>
            <a:r>
              <a:rPr/>
              <a:t>Focus on learning process during a course</a:t>
            </a:r>
          </a:p>
          <a:p>
            <a:pPr lvl="0"/>
            <a:r>
              <a:rPr/>
              <a:t>During a topic/course</a:t>
            </a:r>
          </a:p>
          <a:p>
            <a:pPr lvl="0"/>
            <a:r>
              <a:rPr/>
              <a:t>Promotes reflection and improvement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Evaluating</a:t>
            </a:r>
          </a:p>
          <a:p>
            <a:pPr lvl="0"/>
            <a:r>
              <a:rPr/>
              <a:t>Focus on evaluation</a:t>
            </a:r>
          </a:p>
          <a:p>
            <a:pPr lvl="0"/>
            <a:r>
              <a:rPr/>
              <a:t>End of topic/course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Discussion: What are your course’s assessments? (5mins)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What are the assessments in the course(s) you’ll be tutoring in?</a:t>
            </a:r>
          </a:p>
          <a:p>
            <a:pPr lvl="0" indent="0" marL="0">
              <a:buNone/>
            </a:pPr>
            <a:r>
              <a:rPr/>
              <a:t>With others tutoring the same course, list them and note:</a:t>
            </a:r>
          </a:p>
          <a:p>
            <a:pPr lvl="0"/>
            <a:r>
              <a:rPr/>
              <a:t>What each assessment involves</a:t>
            </a:r>
          </a:p>
          <a:p>
            <a:pPr lvl="0"/>
            <a:r>
              <a:rPr/>
              <a:t>When the assessments are due</a:t>
            </a:r>
          </a:p>
          <a:p>
            <a:pPr lvl="0"/>
            <a:r>
              <a:rPr/>
              <a:t>Your role as a tutor</a:t>
            </a:r>
          </a:p>
          <a:p>
            <a:pPr lvl="0" indent="0" marL="0">
              <a:buNone/>
            </a:pPr>
            <a:r>
              <a:rPr/>
              <a:t>Then discuss: </a:t>
            </a:r>
            <a:r>
              <a:rPr b="1"/>
              <a:t>are these assessments opportunities for feedback? What is their purpose?</a:t>
            </a:r>
          </a:p>
        </p:txBody>
      </p:sp>
      <p:pic>
        <p:nvPicPr>
          <p:cNvPr descr="img/M3_7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832600" y="1600200"/>
            <a:ext cx="41275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Task: Effective Feedback (5mins)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By yourself, reflect on your experiences </a:t>
            </a:r>
            <a:r>
              <a:rPr i="1"/>
              <a:t>giving</a:t>
            </a:r>
            <a:r>
              <a:rPr/>
              <a:t> and </a:t>
            </a:r>
            <a:r>
              <a:rPr i="1"/>
              <a:t>receiving</a:t>
            </a:r>
            <a:r>
              <a:rPr/>
              <a:t> learning feedback. </a:t>
            </a:r>
            <a:r>
              <a:rPr i="1"/>
              <a:t>What does effective feedback look like?</a:t>
            </a:r>
          </a:p>
          <a:p>
            <a:pPr lvl="0" indent="0" marL="0">
              <a:buNone/>
            </a:pPr>
            <a:r>
              <a:rPr/>
              <a:t>Individually write down 3 adjectives, one per sticky note: </a:t>
            </a:r>
            <a:r>
              <a:rPr i="1"/>
              <a:t>Effective feedback should be…</a:t>
            </a:r>
          </a:p>
          <a:p>
            <a:pPr lvl="0" indent="0" marL="0">
              <a:buNone/>
            </a:pPr>
            <a:r>
              <a:rPr/>
              <a:t>Share your 3 adjectives with your group and explain why you chose them.</a:t>
            </a:r>
          </a:p>
          <a:p>
            <a:pPr lvl="0" indent="0" marL="0">
              <a:buNone/>
            </a:pPr>
            <a:r>
              <a:rPr/>
              <a:t>We will make a big list together on PollEverywhere.</a:t>
            </a:r>
          </a:p>
        </p:txBody>
      </p:sp>
      <p:pic>
        <p:nvPicPr>
          <p:cNvPr descr="img/reflection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97600" y="1816100"/>
            <a:ext cx="5384800" cy="3594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Reflect on feedback.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Principles of effective feedback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Feedback is </a:t>
            </a:r>
            <a:r>
              <a:rPr i="1"/>
              <a:t>not</a:t>
            </a:r>
            <a:r>
              <a:rPr/>
              <a:t> just a judgement, nor a list of everything that went wrong. It is </a:t>
            </a:r>
            <a:r>
              <a:rPr b="1"/>
              <a:t>information that helps a learner improve</a:t>
            </a:r>
            <a:r>
              <a:rPr/>
              <a:t>.</a:t>
            </a:r>
          </a:p>
          <a:p>
            <a:pPr lvl="0" indent="0" marL="0">
              <a:buNone/>
            </a:pPr>
            <a:r>
              <a:rPr/>
              <a:t>Effective feedback tends to share nine qualities — grouped here by </a:t>
            </a:r>
            <a:r>
              <a:rPr i="1"/>
              <a:t>what it does</a:t>
            </a:r>
            <a:r>
              <a:rPr/>
              <a:t>, </a:t>
            </a:r>
            <a:r>
              <a:rPr i="1"/>
              <a:t>how it’s delivered</a:t>
            </a:r>
            <a:r>
              <a:rPr/>
              <a:t>, and </a:t>
            </a:r>
            <a:r>
              <a:rPr i="1"/>
              <a:t>how it builds over time</a:t>
            </a:r>
            <a:r>
              <a:rPr/>
              <a:t>.</a:t>
            </a:r>
          </a:p>
        </p:txBody>
      </p:sp>
      <p:pic>
        <p:nvPicPr>
          <p:cNvPr descr="img/M3_23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97600" y="2108200"/>
            <a:ext cx="5384800" cy="2997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Aspects of feedback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What effective feedback </a:t>
            </a:r>
            <a:r>
              <a:rPr i="1"/>
              <a:t>does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Actionable:</a:t>
            </a:r>
            <a:r>
              <a:rPr/>
              <a:t> gives the student concrete steps to take next; it is future-focused, not just a verdict on the past.</a:t>
            </a:r>
          </a:p>
          <a:p>
            <a:pPr lvl="0"/>
            <a:r>
              <a:rPr b="1"/>
              <a:t>Goal referenced:</a:t>
            </a:r>
            <a:r>
              <a:rPr/>
              <a:t> measured against the task’s stated goals, criteria and standards.</a:t>
            </a:r>
          </a:p>
          <a:p>
            <a:pPr lvl="0"/>
            <a:r>
              <a:rPr b="1"/>
              <a:t>Constructive:</a:t>
            </a:r>
            <a:r>
              <a:rPr/>
              <a:t> names strengths </a:t>
            </a:r>
            <a:r>
              <a:rPr i="1"/>
              <a:t>and</a:t>
            </a:r>
            <a:r>
              <a:rPr/>
              <a:t> areas to develop; objective, evidence-based, and respectful of the student.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rgbClr val="FAFAFA"/>
      </a:dk1>
      <a:lt1>
        <a:srgbClr val="15272E"/>
      </a:lt1>
      <a:dk2>
        <a:srgbClr val="D5DDE0"/>
      </a:dk2>
      <a:lt2>
        <a:srgbClr val="264653"/>
      </a:lt2>
      <a:accent1>
        <a:srgbClr val="2A9D8F"/>
      </a:accent1>
      <a:accent2>
        <a:srgbClr val="E76F51"/>
      </a:accent2>
      <a:accent3>
        <a:srgbClr val="E9C46A"/>
      </a:accent3>
      <a:accent4>
        <a:srgbClr val="F4A261"/>
      </a:accent4>
      <a:accent5>
        <a:srgbClr val="7FB3BF"/>
      </a:accent5>
      <a:accent6>
        <a:srgbClr val="9B59B6"/>
      </a:accent6>
      <a:hlink>
        <a:srgbClr val="E76F51"/>
      </a:hlink>
      <a:folHlink>
        <a:srgbClr val="F4A261"/>
      </a:folHlink>
    </a:clrScheme>
    <a:fontScheme name="Office">
      <a:majorFont>
        <a:latin typeface="Apto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Feedback and Marking</dc:title>
  <dc:creator>Dr Charles Martin</dc:creator>
  <cp:keywords/>
  <dcterms:created xsi:type="dcterms:W3CDTF">2026-07-21T15:22:19Z</dcterms:created>
  <dcterms:modified xsi:type="dcterms:W3CDTF">2026-07-21T15:22:19Z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ibliography">
    <vt:lpwstr>references.bib</vt:lpwstr>
  </property>
  <property fmtid="{D5CDD505-2E9C-101B-9397-08002B2CF9AE}" pid="3" name="csl">
    <vt:lpwstr>apa.csl</vt:lpwstr>
  </property>
  <property fmtid="{D5CDD505-2E9C-101B-9397-08002B2CF9AE}" pid="4" name="link-citations">
    <vt:lpwstr>True</vt:lpwstr>
  </property>
</Properties>
</file>