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3" Type="http://schemas.openxmlformats.org/officeDocument/2006/relationships/slide" Target="slides/slide42.xml" /><Relationship Id="rId44" Type="http://schemas.openxmlformats.org/officeDocument/2006/relationships/slide" Target="slides/slide43.xml" /><Relationship Id="rId46" Type="http://schemas.openxmlformats.org/officeDocument/2006/relationships/viewProps" Target="viewProps.xml" /><Relationship Id="rId4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8" Type="http://schemas.openxmlformats.org/officeDocument/2006/relationships/tableStyles" Target="tableStyles.xml" /><Relationship Id="rId4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  <a:lvl2pPr>
              <a:defRPr>
                <a:solidFill>
                  <a:schemeClr val="tx1">
                    <a:tint val="75000"/>
                  </a:schemeClr>
                </a:solidFill>
              </a:defRPr>
            </a:lvl2pPr>
            <a:lvl3pPr>
              <a:defRPr>
                <a:solidFill>
                  <a:schemeClr val="tx1">
                    <a:tint val="75000"/>
                  </a:schemeClr>
                </a:solidFill>
              </a:defRPr>
            </a:lvl3pPr>
            <a:lvl4pPr>
              <a:defRPr>
                <a:solidFill>
                  <a:schemeClr val="tx1">
                    <a:tint val="75000"/>
                  </a:schemeClr>
                </a:solidFill>
              </a:defRPr>
            </a:lvl4pPr>
            <a:lvl5pPr>
              <a:defRPr>
                <a:solidFill>
                  <a:schemeClr val="tx1">
                    <a:tint val="75000"/>
                  </a:schemeClr>
                </a:solidFill>
              </a:defRPr>
            </a:lvl5pPr>
            <a:lvl6pPr>
              <a:defRPr>
                <a:solidFill>
                  <a:schemeClr val="tx1">
                    <a:tint val="75000"/>
                  </a:schemeClr>
                </a:solidFill>
              </a:defRPr>
            </a:lvl6pPr>
            <a:lvl7pPr>
              <a:defRPr>
                <a:solidFill>
                  <a:schemeClr val="tx1">
                    <a:tint val="75000"/>
                  </a:schemeClr>
                </a:solidFill>
              </a:defRPr>
            </a:lvl7pPr>
            <a:lvl8pPr>
              <a:defRPr>
                <a:solidFill>
                  <a:schemeClr val="tx1">
                    <a:tint val="75000"/>
                  </a:schemeClr>
                </a:solidFill>
              </a:defRPr>
            </a:lvl8pPr>
            <a:lvl9pPr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  <a:lvl6pPr>
              <a:defRPr b="1"/>
            </a:lvl6pPr>
            <a:lvl7pPr>
              <a:defRPr b="1"/>
            </a:lvl7pPr>
            <a:lvl8pPr>
              <a:defRPr b="1"/>
            </a:lvl8pPr>
            <a:lvl9pPr>
              <a:defRPr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b="1" kern="1200" sz="3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Clr>
          <a:schemeClr val="accent1"/>
        </a:buClr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Clr>
          <a:schemeClr val="accent1"/>
        </a:buClr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Clr>
          <a:schemeClr val="accent1"/>
        </a:buClr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Clr>
          <a:schemeClr val="accent1"/>
        </a:buClr>
        <a:buFont typeface="Arial"/>
        <a:buChar char="–"/>
        <a:defRPr kern="1200" sz="14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Clr>
          <a:schemeClr val="accent1"/>
        </a:buClr>
        <a:buFont typeface="Arial"/>
        <a:buChar char="»"/>
        <a:defRPr kern="1200" sz="14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Clr>
          <a:schemeClr val="accent1"/>
        </a:buClr>
        <a:buFont typeface="Arial"/>
        <a:buChar char="•"/>
        <a:defRPr kern="1200"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llEv.com/charlesmarti205" TargetMode="Externa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hyperlink" Target="https://comp.anu.edu.au/courses/comp1100/lectures/03-2-Intro_to_Lists.pdf" TargetMode="External" /><Relationship Id="rId2" Type="http://schemas.openxmlformats.org/officeDocument/2006/relationships/image" Target="../media/image9.jpg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0.jpg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1.jpg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vimeo.com/506981439/3fcaf2ac8c" TargetMode="External" /><Relationship Id="rId3" Type="http://schemas.openxmlformats.org/officeDocument/2006/relationships/image" Target="../media/image12.jpg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melbourne-cshe.unimelb.edu.au/__data/assets/pdf_file/0006/3637923/asking-questions-to-support-student-learning_final.pdf" TargetMode="Externa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3.jp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4.jpg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0.jpg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www.quantamagazine.org/after-centuries-a-seemingly-simple-math-problem-gets-an-exact-solution-20201209/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hyperlink" Target="https://doi.org/10.1080/03075078312331379014" TargetMode="External" /><Relationship Id="rId3" Type="http://schemas.openxmlformats.org/officeDocument/2006/relationships/image" Target="../media/image2.png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5.jpg" 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doi.org/10.1080/03075078312331379014" TargetMode="External" /><Relationship Id="rId3" Type="http://schemas.openxmlformats.org/officeDocument/2006/relationships/hyperlink" Target="https://melbourne-cshe.unimelb.edu.au/__data/assets/pdf_file/0006/3637923/asking-questions-to-support-student-learning_final.pdf" TargetMode="Externa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Facilitating Classes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828800" y="3886200"/>
            <a:ext cx="8534400" cy="17526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Dr Charles Martin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/>
          <a:lstStyle/>
          <a:p>
            <a:pPr lvl="0" indent="0" marL="0">
              <a:buNone/>
            </a:pPr>
            <a:r>
              <a:rPr/>
              <a:t>Task: What do these mean to us? (2mins)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/>
            <a:r>
              <a:rPr/>
              <a:t>Which of these approaches have you experienced?</a:t>
            </a:r>
          </a:p>
          <a:p>
            <a:pPr lvl="0"/>
            <a:r>
              <a:rPr/>
              <a:t>What was the context and how did it affect learning?</a:t>
            </a:r>
          </a:p>
          <a:p>
            <a:pPr lvl="0"/>
            <a:r>
              <a:rPr/>
              <a:t>Which of these approaches do you think are relevant to your own teaching?</a:t>
            </a:r>
          </a:p>
        </p:txBody>
      </p:sp>
      <p:pic>
        <p:nvPicPr>
          <p:cNvPr descr="img/M1_1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62500" y="2247900"/>
            <a:ext cx="6807200" cy="1371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762500" y="5600700"/>
            <a:ext cx="6807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</a:t>
            </a:r>
            <a:r>
              <a:rPr i="1"/>
              <a:t>metaphors</a:t>
            </a:r>
            <a:r>
              <a:rPr/>
              <a:t> are not intended to be universal!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Applying teaching theories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Imagine you are a tutor for COMP1200 teaching your students how to write recursive functions in C.</a:t>
            </a:r>
          </a:p>
          <a:p>
            <a:pPr lvl="0"/>
            <a:r>
              <a:rPr/>
              <a:t>In the teaching materials, you find </a:t>
            </a:r>
            <a:r>
              <a:rPr b="1"/>
              <a:t>5 activity designs:</a:t>
            </a:r>
          </a:p>
          <a:p>
            <a:pPr lvl="0"/>
            <a:r>
              <a:rPr/>
              <a:t>You examine each activity and its teaching approach.</a:t>
            </a:r>
          </a:p>
          <a:p>
            <a:pPr lvl="0"/>
            <a:r>
              <a:rPr/>
              <a:t>Thinking back on </a:t>
            </a:r>
            <a:r>
              <a:rPr b="1"/>
              <a:t>Fox’s Theories of Teaching,</a:t>
            </a:r>
            <a:r>
              <a:rPr/>
              <a:t> you decide to match </a:t>
            </a:r>
            <a:r>
              <a:rPr i="1"/>
              <a:t>each activity</a:t>
            </a:r>
            <a:r>
              <a:rPr/>
              <a:t> to </a:t>
            </a:r>
            <a:r>
              <a:rPr i="1"/>
              <a:t>one</a:t>
            </a:r>
            <a:r>
              <a:rPr/>
              <a:t> of Fox’s metaphors.</a:t>
            </a:r>
          </a:p>
          <a:p>
            <a:pPr lvl="0" indent="0" marL="0">
              <a:buNone/>
            </a:pPr>
            <a:r>
              <a:rPr/>
              <a:t>Go to Charles’ PollEverywhere to match activities to metaphors: </a:t>
            </a:r>
            <a:r>
              <a:rPr>
                <a:hlinkClick r:id="rId2"/>
              </a:rPr>
              <a:t>https://PollEv.com/charlesmarti205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Approach A: Methods and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tutor explains initial concept and demonstrates a prescribed method to write recursive functions.</a:t>
            </a:r>
          </a:p>
          <a:p>
            <a:pPr lvl="0"/>
            <a:r>
              <a:rPr/>
              <a:t>The tutor presents some basic examples.</a:t>
            </a:r>
          </a:p>
          <a:p>
            <a:pPr lvl="0"/>
            <a:r>
              <a:rPr/>
              <a:t>The tutor provides a method to solve similar examples.</a:t>
            </a:r>
          </a:p>
          <a:p>
            <a:pPr lvl="0" indent="0" marL="0">
              <a:buNone/>
            </a:pPr>
            <a:r>
              <a:rPr/>
              <a:t>The tutor points students to resources on the course website to help solve more complex problems.</a:t>
            </a:r>
          </a:p>
          <a:p>
            <a:pPr lvl="0"/>
            <a:r>
              <a:rPr/>
              <a:t>The students solve set problems from the lab webpage using the resources provided by the tutor.</a:t>
            </a:r>
          </a:p>
          <a:p>
            <a:pPr lvl="0" indent="0" marL="0">
              <a:buNone/>
            </a:pPr>
            <a:r>
              <a:rPr/>
              <a:t>Some students solve the problems quickly and find them too easy</a:t>
            </a:r>
          </a:p>
          <a:p>
            <a:pPr lvl="0"/>
            <a:r>
              <a:rPr/>
              <a:t>The tutor asks them to find more challenging questions to attempt but allows them to leave early.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Approach B: Activity Stations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tutor sets out a series of recursive function resources and problems across several tables that become more complex and challenging.</a:t>
            </a:r>
          </a:p>
          <a:p>
            <a:pPr lvl="0"/>
            <a:r>
              <a:rPr/>
              <a:t>Students self-diagnose which activity station they should be at. They can stay at any station as long as they want and can move at any time.</a:t>
            </a:r>
          </a:p>
          <a:p>
            <a:pPr lvl="0"/>
            <a:r>
              <a:rPr/>
              <a:t>The tutor encourages group work and moves around the room helping students who get stuck.</a:t>
            </a:r>
          </a:p>
        </p:txBody>
      </p:sp>
      <p:pic>
        <p:nvPicPr>
          <p:cNvPr descr="img/M1_29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2032000"/>
            <a:ext cx="5384800" cy="3149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Activity Tables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Approach C: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tutor presents the following steps on the whiteboard.</a:t>
            </a:r>
          </a:p>
          <a:p>
            <a:pPr lvl="0" indent="-342900" marL="342900">
              <a:buAutoNum type="arabicPeriod"/>
            </a:pPr>
            <a:r>
              <a:rPr/>
              <a:t>Write a function definition</a:t>
            </a:r>
          </a:p>
          <a:p>
            <a:pPr lvl="0" indent="-342900" marL="342900">
              <a:buAutoNum type="arabicPeriod"/>
            </a:pPr>
            <a:r>
              <a:rPr/>
              <a:t>Determine the base case for function and return the answer to that first.</a:t>
            </a:r>
          </a:p>
          <a:p>
            <a:pPr lvl="0" indent="-342900" marL="342900">
              <a:buAutoNum type="arabicPeriod"/>
            </a:pPr>
            <a:r>
              <a:rPr/>
              <a:t>Determine the recursive case for the function and call the function from inside itself (more than once if needed).</a:t>
            </a:r>
          </a:p>
          <a:p>
            <a:pPr lvl="0" indent="-342900" marL="342900">
              <a:buAutoNum type="arabicPeriod"/>
            </a:pPr>
            <a:r>
              <a:rPr/>
              <a:t>Test your function with different inputs.</a:t>
            </a:r>
          </a:p>
          <a:p>
            <a:pPr lvl="0" indent="-342900" marL="342900">
              <a:buAutoNum type="arabicPeriod"/>
            </a:pPr>
            <a:r>
              <a:rPr/>
              <a:t>If necessary, update your function so that the outputs are correct.</a:t>
            </a:r>
          </a:p>
          <a:p>
            <a:pPr lvl="0" indent="0" marL="0">
              <a:buNone/>
            </a:pPr>
            <a:r>
              <a:rPr/>
              <a:t>The students complete practice problems from the lab webpage.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Approach D: Visualisation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tutor shows this image on the board and explains how count the number of people in the list recursively.</a:t>
            </a:r>
          </a:p>
          <a:p>
            <a:pPr lvl="0"/>
            <a:r>
              <a:rPr/>
              <a:t>The tutor provides recursion problems to solve using visualisation. The tutor moves around the room checking the students’ work.</a:t>
            </a:r>
          </a:p>
          <a:p>
            <a:pPr lvl="0"/>
            <a:r>
              <a:rPr/>
              <a:t>When the students have understood the concept, the tutor shows on the board how to answer these types of questions </a:t>
            </a:r>
            <a:r>
              <a:rPr i="1"/>
              <a:t>without</a:t>
            </a:r>
            <a:r>
              <a:rPr/>
              <a:t> the visualisation.</a:t>
            </a:r>
          </a:p>
        </p:txBody>
      </p:sp>
      <p:pic>
        <p:nvPicPr>
          <p:cNvPr descr="img/recursive-line-datatyp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2006600"/>
            <a:ext cx="5384800" cy="3200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>
                <a:hlinkClick r:id="rId3"/>
              </a:rPr>
              <a:t>Lists (COMP1100)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Approach E: Working in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tutor puts students in groups to solve recursion problems on the lab webpage.</a:t>
            </a:r>
          </a:p>
          <a:p>
            <a:pPr lvl="0"/>
            <a:r>
              <a:rPr/>
              <a:t>The tutor groups students of similar levels together.</a:t>
            </a:r>
          </a:p>
          <a:p>
            <a:pPr lvl="0"/>
            <a:r>
              <a:rPr/>
              <a:t>The tutor looks out for moments when students are ready for harder problems pointing to advanced techniques.</a:t>
            </a:r>
          </a:p>
          <a:p>
            <a:pPr lvl="0"/>
            <a:r>
              <a:rPr/>
              <a:t>If students are finished quickly, the tutor has challenging problems ready, or asks them to help others.</a:t>
            </a:r>
          </a:p>
        </p:txBody>
      </p:sp>
      <p:pic>
        <p:nvPicPr>
          <p:cNvPr descr="img/marvin-meyer-SYTO3xs06fU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 group at work.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Which theory is best?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“Everything works somewhere; nothing works everywhere.”</a:t>
            </a:r>
          </a:p>
          <a:p>
            <a:pPr lvl="0"/>
            <a:r>
              <a:rPr/>
              <a:t>No single approach is </a:t>
            </a:r>
            <a:r>
              <a:rPr i="1"/>
              <a:t>correct</a:t>
            </a:r>
            <a:r>
              <a:rPr/>
              <a:t>. Each has its purpose and context. They are all integral to effective teaching practice.</a:t>
            </a:r>
          </a:p>
          <a:p>
            <a:pPr lvl="0"/>
            <a:r>
              <a:rPr/>
              <a:t>No approach is </a:t>
            </a:r>
            <a:r>
              <a:rPr i="1"/>
              <a:t>singular</a:t>
            </a:r>
            <a:r>
              <a:rPr/>
              <a:t>. They are used in combination in various ways and often occur at the same time in different contexts or at different levels of learning.</a:t>
            </a:r>
          </a:p>
          <a:p>
            <a:pPr lvl="0"/>
            <a:r>
              <a:rPr/>
              <a:t>No approach is </a:t>
            </a:r>
            <a:r>
              <a:rPr i="1"/>
              <a:t>universal</a:t>
            </a:r>
            <a:r>
              <a:rPr/>
              <a:t>. In each class, there will be learners with their own individual learning needs. Your teaching approach should be responsive, adaptive and inclusive.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What activity resonates for you? (5min)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Transfer:</a:t>
            </a:r>
            <a:r>
              <a:rPr/>
              <a:t> presents, instructs, transfers, transmits and conveys learning.</a:t>
            </a:r>
          </a:p>
          <a:p>
            <a:pPr lvl="0"/>
            <a:r>
              <a:rPr b="1"/>
              <a:t>Shaping:</a:t>
            </a:r>
            <a:r>
              <a:rPr/>
              <a:t> demonstrates, instructs, coaches and develops learning.</a:t>
            </a:r>
          </a:p>
          <a:p>
            <a:pPr lvl="0"/>
            <a:r>
              <a:rPr b="1"/>
              <a:t>Building:</a:t>
            </a:r>
            <a:r>
              <a:rPr/>
              <a:t> instructs, enables, directs and structures learning.</a:t>
            </a:r>
          </a:p>
          <a:p>
            <a:pPr lvl="0"/>
            <a:r>
              <a:rPr b="1"/>
              <a:t>Travelling:</a:t>
            </a:r>
            <a:r>
              <a:rPr/>
              <a:t> monitors, guides, facilitates, and enables learning. They point the way.</a:t>
            </a:r>
          </a:p>
          <a:p>
            <a:pPr lvl="0"/>
            <a:r>
              <a:rPr b="1"/>
              <a:t>Growing:</a:t>
            </a:r>
            <a:r>
              <a:rPr/>
              <a:t> encourages, promotes, cultivates and nurtures learning.</a:t>
            </a:r>
          </a:p>
          <a:p>
            <a:pPr lvl="0" indent="0" marL="0">
              <a:buNone/>
            </a:pPr>
            <a:r>
              <a:rPr/>
              <a:t>Let’s discuss together.</a:t>
            </a:r>
          </a:p>
        </p:txBody>
      </p:sp>
      <p:pic>
        <p:nvPicPr>
          <p:cNvPr descr="img/javier-trueba-iQPr1XkF5F0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What kind of teaching would you like to do?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activity would you most like to do as a student? Can you see any problems with how the activities are planned?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Facilitating Learning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Theories of teaching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skill of facilitation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really the main job of a </a:t>
            </a:r>
            <a:r>
              <a:rPr b="1"/>
              <a:t>tutor</a:t>
            </a:r>
            <a:r>
              <a:rPr/>
              <a:t>. (or is it?)</a:t>
            </a:r>
          </a:p>
          <a:p>
            <a:pPr lvl="0"/>
            <a:r>
              <a:rPr/>
              <a:t>You’re in a classroom full of motivated students</a:t>
            </a:r>
          </a:p>
          <a:p>
            <a:pPr lvl="0"/>
            <a:r>
              <a:rPr/>
              <a:t>There’s materials and activities for your class prepared</a:t>
            </a:r>
          </a:p>
          <a:p>
            <a:pPr lvl="0"/>
            <a:r>
              <a:rPr/>
              <a:t>There’s learning outcomes to meet</a:t>
            </a:r>
          </a:p>
          <a:p>
            <a:pPr lvl="0" indent="0" marL="0">
              <a:buNone/>
            </a:pPr>
            <a:r>
              <a:rPr/>
              <a:t>How do we get the students to </a:t>
            </a:r>
            <a:r>
              <a:rPr i="1"/>
              <a:t>learn</a:t>
            </a:r>
            <a:r>
              <a:rPr/>
              <a:t>?</a:t>
            </a:r>
          </a:p>
          <a:p>
            <a:pPr lvl="0" indent="0" marL="0">
              <a:buNone/>
            </a:pPr>
            <a:r>
              <a:rPr/>
              <a:t>Let’s look at </a:t>
            </a:r>
            <a:r>
              <a:rPr i="1"/>
              <a:t>facilitation</a:t>
            </a:r>
            <a:r>
              <a:rPr/>
              <a:t> as a strategy and skill for you to have in your teaching.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Watch: Two approaches to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are going to watch a </a:t>
            </a:r>
            <a:r>
              <a:rPr>
                <a:hlinkClick r:id="rId2"/>
              </a:rPr>
              <a:t>video (link)</a:t>
            </a:r>
            <a:r>
              <a:rPr/>
              <a:t> demonstrating a learning activity.</a:t>
            </a:r>
          </a:p>
          <a:p>
            <a:pPr lvl="0" indent="0" marL="0">
              <a:buNone/>
            </a:pPr>
            <a:r>
              <a:rPr/>
              <a:t>While watching the video, think about these questions:</a:t>
            </a:r>
          </a:p>
          <a:p>
            <a:pPr lvl="0"/>
            <a:r>
              <a:rPr/>
              <a:t>What is the objective of the activity?</a:t>
            </a:r>
          </a:p>
          <a:p>
            <a:pPr lvl="0"/>
            <a:r>
              <a:rPr/>
              <a:t>What does the learner have to do?</a:t>
            </a:r>
          </a:p>
          <a:p>
            <a:pPr lvl="0"/>
            <a:r>
              <a:rPr/>
              <a:t>What are the rules and conditions?</a:t>
            </a:r>
          </a:p>
        </p:txBody>
      </p:sp>
      <p:pic>
        <p:nvPicPr>
          <p:cNvPr descr="img/M2_5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97600" y="1625600"/>
            <a:ext cx="5384800" cy="396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Learning how to cross a room blindfolded.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Thinking about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Let’s think about what was happening.</a:t>
            </a:r>
          </a:p>
          <a:p>
            <a:pPr lvl="0"/>
            <a:r>
              <a:rPr/>
              <a:t>Why is the educator called </a:t>
            </a:r>
            <a:r>
              <a:rPr i="1"/>
              <a:t>an instructor</a:t>
            </a:r>
            <a:r>
              <a:rPr/>
              <a:t> in the first example?</a:t>
            </a:r>
          </a:p>
          <a:p>
            <a:pPr lvl="0"/>
            <a:r>
              <a:rPr/>
              <a:t>Why is the educator called </a:t>
            </a:r>
            <a:r>
              <a:rPr i="1"/>
              <a:t>a facilitator</a:t>
            </a:r>
            <a:r>
              <a:rPr/>
              <a:t> in the second example?</a:t>
            </a:r>
          </a:p>
          <a:p>
            <a:pPr lvl="0"/>
            <a:r>
              <a:rPr/>
              <a:t>What specifically does educator </a:t>
            </a:r>
            <a:r>
              <a:rPr i="1"/>
              <a:t>do</a:t>
            </a:r>
            <a:r>
              <a:rPr/>
              <a:t> in each example?</a:t>
            </a:r>
          </a:p>
          <a:p>
            <a:pPr lvl="0"/>
            <a:r>
              <a:rPr/>
              <a:t>How </a:t>
            </a:r>
            <a:r>
              <a:rPr i="1"/>
              <a:t>effective</a:t>
            </a:r>
            <a:r>
              <a:rPr/>
              <a:t> do you think each approach is?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Asking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Consider the facilitation questions that were used in the video.</a:t>
            </a:r>
          </a:p>
          <a:p>
            <a:pPr lvl="0"/>
            <a:r>
              <a:rPr/>
              <a:t>Why were you reaching out in front of you?</a:t>
            </a:r>
          </a:p>
          <a:p>
            <a:pPr lvl="0"/>
            <a:r>
              <a:rPr/>
              <a:t>What would you do if I weren’t here?</a:t>
            </a:r>
          </a:p>
          <a:p>
            <a:pPr lvl="0"/>
            <a:r>
              <a:rPr/>
              <a:t>What do you need to do in this activity?</a:t>
            </a:r>
          </a:p>
          <a:p>
            <a:pPr lvl="0"/>
            <a:r>
              <a:rPr/>
              <a:t>Is there anything I can give you to help you?</a:t>
            </a:r>
          </a:p>
          <a:p>
            <a:pPr lvl="0"/>
            <a:r>
              <a:rPr/>
              <a:t>What would you like me to do?</a:t>
            </a:r>
          </a:p>
          <a:p>
            <a:pPr lvl="0"/>
            <a:r>
              <a:rPr/>
              <a:t>How do you know you’re going the right way?</a:t>
            </a:r>
          </a:p>
          <a:p>
            <a:pPr lvl="0"/>
            <a:r>
              <a:rPr/>
              <a:t>Where are you trying to get to?</a:t>
            </a:r>
          </a:p>
          <a:p>
            <a:pPr lvl="0"/>
            <a:r>
              <a:rPr/>
              <a:t>Can you show us what you might do with the umbrella?</a:t>
            </a:r>
          </a:p>
          <a:p>
            <a:pPr lvl="0"/>
            <a:r>
              <a:rPr/>
              <a:t>What’s underneath you? What are you standing on? Could you use that to help you?</a:t>
            </a:r>
          </a:p>
          <a:p>
            <a:pPr lvl="0"/>
            <a:r>
              <a:rPr/>
              <a:t>How would you make adjustments so you’re not tripping over anything?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Facilitation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Facilitation questions can be used to:</a:t>
            </a:r>
          </a:p>
          <a:p>
            <a:pPr lvl="0"/>
            <a:r>
              <a:rPr/>
              <a:t>Prompt thinking and ideas</a:t>
            </a:r>
          </a:p>
          <a:p>
            <a:pPr lvl="0"/>
            <a:r>
              <a:rPr/>
              <a:t>Check understanding</a:t>
            </a:r>
          </a:p>
          <a:p>
            <a:pPr lvl="0"/>
            <a:r>
              <a:rPr/>
              <a:t>Share information with the class</a:t>
            </a:r>
          </a:p>
          <a:p>
            <a:pPr lvl="0"/>
            <a:r>
              <a:rPr/>
              <a:t>Encourage discussion</a:t>
            </a:r>
          </a:p>
          <a:p>
            <a:pPr lvl="0"/>
            <a:r>
              <a:rPr/>
              <a:t>Promote critical thinking</a:t>
            </a:r>
          </a:p>
          <a:p>
            <a:pPr lvl="0" indent="0" marL="0">
              <a:buNone/>
            </a:pPr>
            <a:r>
              <a:rPr/>
              <a:t>Resource: </a:t>
            </a:r>
            <a:r>
              <a:rPr>
                <a:hlinkClick r:id="rId2"/>
              </a:rPr>
              <a:t>asking questions to support learning</a:t>
            </a:r>
            <a:r>
              <a:rPr/>
              <a:t> (Marangell, 2021)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Thinking about questioning (5min)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Which approach do you think:</a:t>
            </a:r>
          </a:p>
          <a:p>
            <a:pPr lvl="0"/>
            <a:r>
              <a:rPr/>
              <a:t>Is quicker?</a:t>
            </a:r>
          </a:p>
          <a:p>
            <a:pPr lvl="0"/>
            <a:r>
              <a:rPr/>
              <a:t>Requires more preparation?</a:t>
            </a:r>
          </a:p>
          <a:p>
            <a:pPr lvl="0"/>
            <a:r>
              <a:rPr/>
              <a:t>Allows more learner autonomy?</a:t>
            </a:r>
          </a:p>
          <a:p>
            <a:pPr lvl="0"/>
            <a:r>
              <a:rPr/>
              <a:t>Have you experienced in your education?</a:t>
            </a:r>
          </a:p>
          <a:p>
            <a:pPr lvl="0"/>
            <a:r>
              <a:rPr/>
              <a:t>You would be more comfortable using?</a:t>
            </a:r>
          </a:p>
          <a:p>
            <a:pPr lvl="0"/>
            <a:r>
              <a:rPr/>
              <a:t>Provides a more engaging experience?</a:t>
            </a:r>
          </a:p>
          <a:p>
            <a:pPr lvl="0" indent="0" marL="0">
              <a:buNone/>
            </a:pPr>
            <a:r>
              <a:rPr/>
              <a:t>Discuss in your group, and we’ll discuss together in a few minutes.</a:t>
            </a:r>
          </a:p>
        </p:txBody>
      </p:sp>
      <p:pic>
        <p:nvPicPr>
          <p:cNvPr descr="img/mikael-kristenson-3aVlWP-7bg8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Have a think…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Challenges and Tips for Facilitation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Dealing with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might you do when…</a:t>
            </a:r>
          </a:p>
          <a:p>
            <a:pPr lvl="0"/>
            <a:r>
              <a:rPr/>
              <a:t>You realise your question or prompt was unclear or confusing for the student(s)?</a:t>
            </a:r>
          </a:p>
          <a:p>
            <a:pPr lvl="0"/>
            <a:r>
              <a:rPr/>
              <a:t>The student’s response is unclear?</a:t>
            </a:r>
          </a:p>
          <a:p>
            <a:pPr lvl="0"/>
            <a:r>
              <a:rPr/>
              <a:t>No one volunteers a response?</a:t>
            </a:r>
          </a:p>
          <a:p>
            <a:pPr lvl="0"/>
            <a:r>
              <a:rPr/>
              <a:t>The same student(s) keeps answering all the questions?</a:t>
            </a:r>
          </a:p>
          <a:p>
            <a:pPr lvl="0"/>
            <a:r>
              <a:rPr/>
              <a:t>Certain students never respond?</a:t>
            </a:r>
          </a:p>
          <a:p>
            <a:pPr lvl="0"/>
            <a:r>
              <a:rPr/>
              <a:t>The student’s response is not correct or what you expected?</a:t>
            </a:r>
          </a:p>
          <a:p>
            <a:pPr lvl="0" indent="0" marL="1270000">
              <a:buNone/>
            </a:pPr>
            <a:r>
              <a:rPr sz="2000"/>
              <a:t>Which of these challenges have occurred already today?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Questioning in Computing Labs (5mins)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Based on your experience as a learner, how can questioning be used in computing labs or your tutorials?</a:t>
            </a:r>
          </a:p>
          <a:p>
            <a:pPr lvl="0"/>
            <a:r>
              <a:rPr/>
              <a:t>Come up with three examples with your group.</a:t>
            </a:r>
          </a:p>
          <a:p>
            <a:pPr lvl="0"/>
            <a:r>
              <a:rPr/>
              <a:t>Choose one to share with the room.</a:t>
            </a:r>
          </a:p>
          <a:p>
            <a:pPr lvl="0" indent="0" marL="0">
              <a:buNone/>
            </a:pPr>
            <a:r>
              <a:rPr/>
              <a:t>We will discuss as a whole group.</a:t>
            </a:r>
          </a:p>
        </p:txBody>
      </p:sp>
      <p:pic>
        <p:nvPicPr>
          <p:cNvPr descr="img/desola-lanre-ologun-IgUR1iX0mqM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How to apply questioning?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Coding Class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Solving a coding problem can feel a bit like walking around blindfolded!</a:t>
            </a:r>
          </a:p>
          <a:p>
            <a:pPr lvl="0"/>
            <a:r>
              <a:rPr/>
              <a:t>We can use questioning to </a:t>
            </a:r>
            <a:r>
              <a:rPr i="1"/>
              <a:t>slow</a:t>
            </a:r>
            <a:r>
              <a:rPr/>
              <a:t> down trying to “solve” the problem, identify resources, look for feedback, unblock thinking.</a:t>
            </a:r>
          </a:p>
          <a:p>
            <a:pPr lvl="0"/>
            <a:r>
              <a:rPr/>
              <a:t>“Is there a resource we can use to help with this problem?”</a:t>
            </a:r>
          </a:p>
          <a:p>
            <a:pPr lvl="0"/>
            <a:r>
              <a:rPr/>
              <a:t>“Is this a problem you’ve seen before?”</a:t>
            </a:r>
          </a:p>
          <a:p>
            <a:pPr lvl="0"/>
            <a:r>
              <a:rPr/>
              <a:t>“What is the computer telling you”</a:t>
            </a:r>
          </a:p>
          <a:p>
            <a:pPr lvl="0"/>
            <a:r>
              <a:rPr/>
              <a:t>“Is there anything you could change to find out what’s happening?”</a:t>
            </a:r>
          </a:p>
          <a:p>
            <a:pPr lvl="0"/>
            <a:r>
              <a:rPr/>
              <a:t>“Where does the computer start with this code?”</a:t>
            </a:r>
          </a:p>
          <a:p>
            <a:pPr lvl="0" indent="0" marL="0">
              <a:buNone/>
            </a:pPr>
            <a:r>
              <a:rPr/>
              <a:t>Question: Does this conflict with </a:t>
            </a:r>
            <a:r>
              <a:rPr i="1"/>
              <a:t>explicit teaching</a:t>
            </a:r>
            <a:r>
              <a:rPr/>
              <a:t>?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g/dom-fou-YRMWVcdyhmI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416300" y="1600200"/>
            <a:ext cx="5346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09600" y="5613400"/>
            <a:ext cx="10972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Image by domlafou (Unsplash), Students at Aalto University, Espoo, Finland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Facilitating effectively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“Ask, don’t tell.”</a:t>
            </a:r>
          </a:p>
          <a:p>
            <a:pPr lvl="0"/>
            <a:r>
              <a:rPr/>
              <a:t>Design meaningful learning activities.</a:t>
            </a:r>
          </a:p>
          <a:p>
            <a:pPr lvl="0"/>
            <a:r>
              <a:rPr/>
              <a:t>Provide clear expectations, goals and desired outcomes.</a:t>
            </a:r>
          </a:p>
          <a:p>
            <a:pPr lvl="0"/>
            <a:r>
              <a:rPr/>
              <a:t>Consider what information students need and when.</a:t>
            </a:r>
          </a:p>
          <a:p>
            <a:pPr lvl="0"/>
            <a:r>
              <a:rPr/>
              <a:t>Create and provide a supportive learning environment.</a:t>
            </a:r>
          </a:p>
          <a:p>
            <a:pPr lvl="0"/>
            <a:r>
              <a:rPr/>
              <a:t>Engage students’ prior knowledge.</a:t>
            </a:r>
          </a:p>
          <a:p>
            <a:pPr lvl="0"/>
            <a:r>
              <a:rPr/>
              <a:t>Encourage the learner to </a:t>
            </a:r>
            <a:r>
              <a:rPr b="1"/>
              <a:t>analyse</a:t>
            </a:r>
            <a:r>
              <a:rPr/>
              <a:t> problems, </a:t>
            </a:r>
            <a:r>
              <a:rPr b="1"/>
              <a:t>offer</a:t>
            </a:r>
            <a:r>
              <a:rPr/>
              <a:t> solutions and </a:t>
            </a:r>
            <a:r>
              <a:rPr b="1"/>
              <a:t>think for themselves</a:t>
            </a:r>
            <a:r>
              <a:rPr/>
              <a:t>.</a:t>
            </a:r>
          </a:p>
          <a:p>
            <a:pPr lvl="0"/>
            <a:r>
              <a:rPr/>
              <a:t>Enable regular </a:t>
            </a:r>
            <a:r>
              <a:rPr b="1"/>
              <a:t>reflection</a:t>
            </a:r>
            <a:r>
              <a:rPr/>
              <a:t> on content, tasks and own learning.</a:t>
            </a:r>
          </a:p>
          <a:p>
            <a:pPr lvl="0"/>
            <a:r>
              <a:rPr/>
              <a:t>Connect current learning with future challenges and tasks.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Questioning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Effective questioning is a skill that requires practice.</a:t>
            </a:r>
          </a:p>
          <a:p>
            <a:pPr lvl="0"/>
            <a:r>
              <a:rPr/>
              <a:t>Consider the purpose of your question.</a:t>
            </a:r>
          </a:p>
          <a:p>
            <a:pPr lvl="0"/>
            <a:r>
              <a:rPr/>
              <a:t>Plan specific questions or question sequences before class.</a:t>
            </a:r>
          </a:p>
          <a:p>
            <a:pPr lvl="0"/>
            <a:r>
              <a:rPr/>
              <a:t>Keep questions as simple as possible.</a:t>
            </a:r>
          </a:p>
          <a:p>
            <a:pPr lvl="0"/>
            <a:r>
              <a:rPr/>
              <a:t>Be prepared to clarify or rephrase your questions.</a:t>
            </a:r>
          </a:p>
          <a:p>
            <a:pPr lvl="0"/>
            <a:r>
              <a:rPr/>
              <a:t>Be supportive in responding to questions.</a:t>
            </a:r>
          </a:p>
          <a:p>
            <a:pPr lvl="0"/>
            <a:r>
              <a:rPr/>
              <a:t>Be mindful of students’ feelings.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Practicing Facilitation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Practice makes perfect so let’s try some questioning on a few (potentially) tricky problems.</a:t>
            </a:r>
          </a:p>
          <a:p>
            <a:pPr lvl="0" indent="0" marL="0">
              <a:buNone/>
            </a:pPr>
            <a:r>
              <a:rPr/>
              <a:t>It’s important to be able to use the skill of questioning even when </a:t>
            </a:r>
            <a:r>
              <a:rPr b="1"/>
              <a:t>you</a:t>
            </a:r>
            <a:r>
              <a:rPr/>
              <a:t> aren’t sure of the “answer”, or when an “answer” doesn’t really exist.</a:t>
            </a:r>
          </a:p>
          <a:p>
            <a:pPr lvl="0" indent="0" marL="0">
              <a:buNone/>
            </a:pPr>
            <a:r>
              <a:rPr/>
              <a:t>(E.g., in PhD projects, what does an “answer” mean)</a:t>
            </a:r>
          </a:p>
          <a:p>
            <a:pPr lvl="0" indent="0" marL="1270000">
              <a:buNone/>
            </a:pPr>
            <a:r>
              <a:rPr sz="2000"/>
              <a:t>Note! Answers not provided! You really have to work it out! 😈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Task: Facilitating a learning activity (25mins)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Soon you are going facilitate an activity to solve a puzzle on your own.</a:t>
            </a:r>
          </a:p>
          <a:p>
            <a:pPr lvl="0" indent="0" marL="0">
              <a:buNone/>
            </a:pPr>
            <a:r>
              <a:rPr/>
              <a:t>You’ll need groups of three, and we will do this three times. Hopefully </a:t>
            </a:r>
            <a:r>
              <a:rPr b="1"/>
              <a:t>everybody</a:t>
            </a:r>
            <a:r>
              <a:rPr/>
              <a:t> gets to be the facilitator.</a:t>
            </a:r>
          </a:p>
          <a:p>
            <a:pPr lvl="0"/>
            <a:r>
              <a:rPr/>
              <a:t>Round 1: Dog Puzzle</a:t>
            </a:r>
          </a:p>
          <a:p>
            <a:pPr lvl="0"/>
            <a:r>
              <a:rPr/>
              <a:t>Round 2: Rope Puzzle</a:t>
            </a:r>
          </a:p>
          <a:p>
            <a:pPr lvl="0"/>
            <a:r>
              <a:rPr/>
              <a:t>Round 3: Question Puzzle</a:t>
            </a:r>
          </a:p>
          <a:p>
            <a:pPr lvl="0" indent="0" marL="0">
              <a:buNone/>
            </a:pPr>
            <a:r>
              <a:rPr/>
              <a:t>In each group, one person will be </a:t>
            </a:r>
            <a:r>
              <a:rPr b="1"/>
              <a:t>student</a:t>
            </a:r>
            <a:r>
              <a:rPr/>
              <a:t>, one </a:t>
            </a:r>
            <a:r>
              <a:rPr b="1"/>
              <a:t>facilitator</a:t>
            </a:r>
            <a:r>
              <a:rPr/>
              <a:t> and one </a:t>
            </a:r>
            <a:r>
              <a:rPr b="1"/>
              <a:t>observer</a:t>
            </a:r>
            <a:r>
              <a:rPr/>
              <a:t>. Switch after each round.</a:t>
            </a:r>
          </a:p>
        </p:txBody>
      </p:sp>
      <p:pic>
        <p:nvPicPr>
          <p:cNvPr descr="img/marvin-meyer-SYTO3xs06fU-unsplash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16100"/>
            <a:ext cx="5384800" cy="3594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Time to think.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Roles for the task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Student</a:t>
            </a:r>
            <a:r>
              <a:rPr/>
              <a:t>: needs to solve the problem (or make some progress), unfortunately, you really have no idea how to accomplish this by yourself.</a:t>
            </a:r>
          </a:p>
          <a:p>
            <a:pPr lvl="0"/>
            <a:r>
              <a:rPr b="1"/>
              <a:t>Facilitator</a:t>
            </a:r>
            <a:r>
              <a:rPr/>
              <a:t>: needs to use facilitation questions to help the student solve the problem.</a:t>
            </a:r>
          </a:p>
          <a:p>
            <a:pPr lvl="0"/>
            <a:r>
              <a:rPr b="1"/>
              <a:t>Observers</a:t>
            </a:r>
            <a:r>
              <a:rPr/>
              <a:t>: need to evaluate the facilitation going on. How much are the questions helping, how much are we hearing from the student?</a:t>
            </a:r>
          </a:p>
          <a:p>
            <a:pPr lvl="0" indent="0" marL="0">
              <a:buNone/>
            </a:pPr>
            <a:r>
              <a:rPr/>
              <a:t>At the end of each turn, the observers provide peer feedback to the facilitator to improve.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Dog Puzzle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 man stands on one side of a river, his dog on the other.</a:t>
            </a:r>
          </a:p>
          <a:p>
            <a:pPr lvl="0"/>
            <a:r>
              <a:rPr/>
              <a:t>The man calls his dog, who immediately crosses the river without getting wet and without using a bridge or a boat.</a:t>
            </a:r>
          </a:p>
          <a:p>
            <a:pPr lvl="0"/>
            <a:r>
              <a:rPr b="1"/>
              <a:t>How did the dog cross the river?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Rope Puzzle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You have 2 ropes coated in oil to help them burn.</a:t>
            </a:r>
          </a:p>
          <a:p>
            <a:pPr lvl="0"/>
            <a:r>
              <a:rPr/>
              <a:t>The ropes burn at constant rates, and each rope will take </a:t>
            </a:r>
            <a:r>
              <a:rPr i="1"/>
              <a:t>exactly 1 hour</a:t>
            </a:r>
            <a:r>
              <a:rPr/>
              <a:t> to burn all the way through.</a:t>
            </a:r>
          </a:p>
          <a:p>
            <a:pPr lvl="0"/>
            <a:r>
              <a:rPr/>
              <a:t>With only a lighter to ignite the ropes, how can you measure exactly 45 minutes?</a:t>
            </a: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Question Puzzle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I can break, I can get clogged, I can be attacked, I can be given, I can be kept, I can be crushed. Yet, I can be whole at the same time.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Goat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(this one is really tricky)</a:t>
            </a:r>
          </a:p>
          <a:p>
            <a:pPr lvl="0"/>
            <a:r>
              <a:rPr/>
              <a:t>Imagine a circular fence enclosing an acre of grass. A </a:t>
            </a:r>
            <a:r>
              <a:rPr>
                <a:hlinkClick r:id="rId2"/>
              </a:rPr>
              <a:t>goat</a:t>
            </a:r>
            <a:r>
              <a:rPr/>
              <a:t> is inside the fence, tied to a post.</a:t>
            </a:r>
          </a:p>
          <a:p>
            <a:pPr lvl="0"/>
            <a:r>
              <a:rPr/>
              <a:t>How long does the rope have to be so that the goat can eat half the grass?</a:t>
            </a:r>
          </a:p>
          <a:p>
            <a:pPr lvl="0" indent="0" marL="0">
              <a:buNone/>
            </a:pPr>
            <a:r>
              <a:rPr/>
              <a:t>😈😈😈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do you mean by teaching?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Knowing what teaching </a:t>
            </a:r>
            <a:r>
              <a:rPr b="1"/>
              <a:t>is</a:t>
            </a:r>
            <a:r>
              <a:rPr/>
              <a:t> can be tricky!</a:t>
            </a:r>
          </a:p>
          <a:p>
            <a:pPr lvl="0" indent="0" marL="0">
              <a:buNone/>
            </a:pPr>
            <a:r>
              <a:rPr/>
              <a:t>Fox (1983) </a:t>
            </a:r>
            <a:r>
              <a:rPr>
                <a:hlinkClick r:id="rId2"/>
              </a:rPr>
              <a:t>“Personal Theories of Teaching”</a:t>
            </a:r>
            <a:r>
              <a:rPr/>
              <a:t> offers metaphors for different ways that teaching can happen:</a:t>
            </a:r>
          </a:p>
          <a:p>
            <a:pPr lvl="0" indent="0" marL="1270000">
              <a:buNone/>
            </a:pPr>
            <a:r>
              <a:rPr sz="2000"/>
              <a:t>Transfer, Shaping, Building, Traveling, Growing</a:t>
            </a:r>
          </a:p>
        </p:txBody>
      </p:sp>
      <p:pic>
        <p:nvPicPr>
          <p:cNvPr descr="img/M1_11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62500" y="2247900"/>
            <a:ext cx="6807200" cy="1371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762500" y="5600700"/>
            <a:ext cx="68072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Fox’s five metaphors for teaching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Questions: Who has a question?</a:t>
            </a:r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Who has a question?</a:t>
            </a:r>
          </a:p>
          <a:p>
            <a:pPr lvl="0" indent="0" marL="0">
              <a:buNone/>
            </a:pPr>
            <a:r>
              <a:rPr i="1"/>
              <a:t>It’s time for a break so we can remember questions for when we come back or for discussion over coffee…</a:t>
            </a:r>
          </a:p>
        </p:txBody>
      </p:sp>
      <p:pic>
        <p:nvPicPr>
          <p:cNvPr descr="img/coffee-sisko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273800" y="1600200"/>
            <a:ext cx="52451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Time for coffee.</a:t>
            </a:r>
          </a:p>
        </p:txBody>
      </p:sp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References</a:t>
            </a:r>
          </a:p>
        </p:txBody>
      </p:sp>
    </p:spTree>
  </p:cSld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Fox, D. (1983). Personal theories of teaching. </a:t>
            </a:r>
            <a:r>
              <a:rPr i="1"/>
              <a:t>Studies in Higher Education</a:t>
            </a:r>
            <a:r>
              <a:rPr/>
              <a:t>, </a:t>
            </a:r>
            <a:r>
              <a:rPr i="1"/>
              <a:t>8</a:t>
            </a:r>
            <a:r>
              <a:rPr/>
              <a:t>(2), 151–163. </a:t>
            </a:r>
            <a:r>
              <a:rPr>
                <a:hlinkClick r:id="rId2"/>
              </a:rPr>
              <a:t>https://doi.org/10.1080/03075078312331379014</a:t>
            </a:r>
          </a:p>
          <a:p>
            <a:pPr lvl="0" indent="0" marL="0">
              <a:buNone/>
            </a:pPr>
            <a:r>
              <a:rPr/>
              <a:t>Marangell, S. (2021). </a:t>
            </a:r>
            <a:r>
              <a:rPr i="1"/>
              <a:t>Asking questions to support student learning</a:t>
            </a:r>
            <a:r>
              <a:rPr/>
              <a:t>. University of Melbourne. </a:t>
            </a:r>
            <a:r>
              <a:rPr>
                <a:hlinkClick r:id="rId3"/>
              </a:rPr>
              <a:t>https://melbourne-cshe.unimelb.edu.au/__data/assets/pdf_file/0006/3637923/asking-questions-to-support-student-learning_final.pdf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Transfer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teacher is like a fountain of knowledge.</a:t>
            </a:r>
          </a:p>
          <a:p>
            <a:pPr lvl="0"/>
            <a:r>
              <a:rPr/>
              <a:t>The teacher transfers knowledge to the learner who “receives” it.</a:t>
            </a:r>
          </a:p>
          <a:p>
            <a:pPr lvl="0"/>
            <a:r>
              <a:rPr/>
              <a:t>Learners are passive and have very little autonomy in their learning.</a:t>
            </a:r>
          </a:p>
          <a:p>
            <a:pPr lvl="0"/>
            <a:r>
              <a:rPr/>
              <a:t>The teacher presents, instructs, transfers, transmits and conveys learning.</a:t>
            </a:r>
          </a:p>
          <a:p>
            <a:pPr lvl="0"/>
            <a:r>
              <a:rPr/>
              <a:t>Often found in lectures, presentations, seminars, reading lists and study notes etc.</a:t>
            </a:r>
          </a:p>
        </p:txBody>
      </p:sp>
      <p:pic>
        <p:nvPicPr>
          <p:cNvPr descr="img/M1_6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19900" y="1600200"/>
            <a:ext cx="4140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Pouring knowledge into students.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Shaping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teacher is like a craftsperson or a sculptor.</a:t>
            </a:r>
          </a:p>
          <a:p>
            <a:pPr lvl="0"/>
            <a:r>
              <a:rPr/>
              <a:t>The teacher shapes and “moulds” knowledge in the learner.</a:t>
            </a:r>
          </a:p>
          <a:p>
            <a:pPr lvl="0"/>
            <a:r>
              <a:rPr/>
              <a:t>Learners have limited autonomy in their learning.</a:t>
            </a:r>
          </a:p>
          <a:p>
            <a:pPr lvl="0"/>
            <a:r>
              <a:rPr/>
              <a:t>The teacher demonstrates, instructs, coaches and develops learning.</a:t>
            </a:r>
          </a:p>
          <a:p>
            <a:pPr lvl="0"/>
            <a:r>
              <a:rPr/>
              <a:t>Often found in lectures, labs and practicals, workshops etc.</a:t>
            </a:r>
          </a:p>
        </p:txBody>
      </p:sp>
      <p:pic>
        <p:nvPicPr>
          <p:cNvPr descr="img/M1_7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62700" y="1600200"/>
            <a:ext cx="50673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Shaping young minds.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Building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teacher is like an architect, or city planner.</a:t>
            </a:r>
          </a:p>
          <a:p>
            <a:pPr lvl="0"/>
            <a:r>
              <a:rPr/>
              <a:t>A hybrid of transfer and shaping.</a:t>
            </a:r>
          </a:p>
          <a:p>
            <a:pPr lvl="0"/>
            <a:r>
              <a:rPr/>
              <a:t>The teacher provides the “materials” and “plans” for the learners to build from.</a:t>
            </a:r>
          </a:p>
          <a:p>
            <a:pPr lvl="0"/>
            <a:r>
              <a:rPr/>
              <a:t>Learners have more autonomy to apply knowledge and skills to achieve predetermined outcomes.</a:t>
            </a:r>
          </a:p>
          <a:p>
            <a:pPr lvl="0"/>
            <a:r>
              <a:rPr/>
              <a:t>The teacher instructs, enables, directs and structures learning.</a:t>
            </a:r>
          </a:p>
          <a:p>
            <a:pPr lvl="0"/>
            <a:r>
              <a:rPr/>
              <a:t>Often found in lectures, labs and practicals, workshops etc.</a:t>
            </a:r>
          </a:p>
        </p:txBody>
      </p:sp>
      <p:pic>
        <p:nvPicPr>
          <p:cNvPr descr="img/M1_8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39000" y="1600200"/>
            <a:ext cx="33147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Here’s the plans, get to work.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Travelling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teacher is like an expert guide.</a:t>
            </a:r>
          </a:p>
          <a:p>
            <a:pPr lvl="0"/>
            <a:r>
              <a:rPr/>
              <a:t>Learning is a journey of exploration facilitated by the teacher.</a:t>
            </a:r>
          </a:p>
          <a:p>
            <a:pPr lvl="0"/>
            <a:r>
              <a:rPr/>
              <a:t>Learner has a high degree of autonomy in navigating their learning path.</a:t>
            </a:r>
          </a:p>
          <a:p>
            <a:pPr lvl="0"/>
            <a:r>
              <a:rPr/>
              <a:t>Teacher monitors, guides, facilitates, and enables learning. They point the way.</a:t>
            </a:r>
          </a:p>
          <a:p>
            <a:pPr lvl="0"/>
            <a:r>
              <a:rPr/>
              <a:t>Often found in problem and project-based learning, research projects etc.</a:t>
            </a:r>
          </a:p>
        </p:txBody>
      </p:sp>
      <p:pic>
        <p:nvPicPr>
          <p:cNvPr descr="img/M1_9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97600" y="1866900"/>
            <a:ext cx="5384800" cy="34798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valleys of difficulty and the peaks of enlightenment.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Growing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The teacher is like a gardener.</a:t>
            </a:r>
          </a:p>
          <a:p>
            <a:pPr lvl="0"/>
            <a:r>
              <a:rPr/>
              <a:t>The learner produces knowledge through exploration and discovery.</a:t>
            </a:r>
          </a:p>
          <a:p>
            <a:pPr lvl="0"/>
            <a:r>
              <a:rPr/>
              <a:t>Learners have the autonomy to actively define their own learning path.</a:t>
            </a:r>
          </a:p>
          <a:p>
            <a:pPr lvl="0"/>
            <a:r>
              <a:rPr/>
              <a:t>The teacher encourages, promotes, cultivates and nurtures learning.</a:t>
            </a:r>
          </a:p>
          <a:p>
            <a:pPr lvl="0"/>
            <a:r>
              <a:rPr/>
              <a:t>Often found in self-directed learning, problem and project-based learning etc.</a:t>
            </a:r>
          </a:p>
          <a:p>
            <a:pPr lvl="0"/>
            <a:r>
              <a:rPr/>
              <a:t>An on-going, evolving process.</a:t>
            </a:r>
          </a:p>
        </p:txBody>
      </p:sp>
      <p:pic>
        <p:nvPicPr>
          <p:cNvPr descr="img/M1_10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188200" y="1600200"/>
            <a:ext cx="34036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97600" y="5613400"/>
            <a:ext cx="53848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You get to work, I’ll be back to check on you in a month.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FAFAFA"/>
      </a:dk1>
      <a:lt1>
        <a:srgbClr val="15272E"/>
      </a:lt1>
      <a:dk2>
        <a:srgbClr val="D5DDE0"/>
      </a:dk2>
      <a:lt2>
        <a:srgbClr val="264653"/>
      </a:lt2>
      <a:accent1>
        <a:srgbClr val="2A9D8F"/>
      </a:accent1>
      <a:accent2>
        <a:srgbClr val="E76F51"/>
      </a:accent2>
      <a:accent3>
        <a:srgbClr val="E9C46A"/>
      </a:accent3>
      <a:accent4>
        <a:srgbClr val="F4A261"/>
      </a:accent4>
      <a:accent5>
        <a:srgbClr val="7FB3BF"/>
      </a:accent5>
      <a:accent6>
        <a:srgbClr val="9B59B6"/>
      </a:accent6>
      <a:hlink>
        <a:srgbClr val="E76F51"/>
      </a:hlink>
      <a:folHlink>
        <a:srgbClr val="F4A261"/>
      </a:folHlink>
    </a:clrScheme>
    <a:fontScheme name="Office">
      <a:maj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Facilitating Classes</dc:title>
  <dc:creator>Dr Charles Martin</dc:creator>
  <cp:keywords/>
  <dcterms:created xsi:type="dcterms:W3CDTF">2026-07-21T15:22:18Z</dcterms:created>
  <dcterms:modified xsi:type="dcterms:W3CDTF">2026-07-21T15:22:18Z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">
    <vt:lpwstr>references.bib</vt:lpwstr>
  </property>
  <property fmtid="{D5CDD505-2E9C-101B-9397-08002B2CF9AE}" pid="3" name="csl">
    <vt:lpwstr>apa.csl</vt:lpwstr>
  </property>
  <property fmtid="{D5CDD505-2E9C-101B-9397-08002B2CF9AE}" pid="4" name="link-citations">
    <vt:lpwstr>True</vt:lpwstr>
  </property>
</Properties>
</file>