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7" Type="http://schemas.openxmlformats.org/officeDocument/2006/relationships/viewProps" Target="viewProps.xml" /><Relationship Id="rId3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9" Type="http://schemas.openxmlformats.org/officeDocument/2006/relationships/tableStyles" Target="tableStyles.xml" /><Relationship Id="rId3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  <a:lvl2pPr>
              <a:defRPr>
                <a:solidFill>
                  <a:schemeClr val="tx1">
                    <a:tint val="75000"/>
                  </a:schemeClr>
                </a:solidFill>
              </a:defRPr>
            </a:lvl2pPr>
            <a:lvl3pPr>
              <a:defRPr>
                <a:solidFill>
                  <a:schemeClr val="tx1">
                    <a:tint val="75000"/>
                  </a:schemeClr>
                </a:solidFill>
              </a:defRPr>
            </a:lvl3pPr>
            <a:lvl4pPr>
              <a:defRPr>
                <a:solidFill>
                  <a:schemeClr val="tx1">
                    <a:tint val="75000"/>
                  </a:schemeClr>
                </a:solidFill>
              </a:defRPr>
            </a:lvl4pPr>
            <a:lvl5pPr>
              <a:defRPr>
                <a:solidFill>
                  <a:schemeClr val="tx1">
                    <a:tint val="75000"/>
                  </a:schemeClr>
                </a:solidFill>
              </a:defRPr>
            </a:lvl5pPr>
            <a:lvl6pPr>
              <a:defRPr>
                <a:solidFill>
                  <a:schemeClr val="tx1">
                    <a:tint val="75000"/>
                  </a:schemeClr>
                </a:solidFill>
              </a:defRPr>
            </a:lvl6pPr>
            <a:lvl7pPr>
              <a:defRPr>
                <a:solidFill>
                  <a:schemeClr val="tx1">
                    <a:tint val="75000"/>
                  </a:schemeClr>
                </a:solidFill>
              </a:defRPr>
            </a:lvl7pPr>
            <a:lvl8pPr>
              <a:defRPr>
                <a:solidFill>
                  <a:schemeClr val="tx1">
                    <a:tint val="75000"/>
                  </a:schemeClr>
                </a:solidFill>
              </a:defRPr>
            </a:lvl8pPr>
            <a:lvl9pPr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b="1" kern="1200" sz="3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Clr>
          <a:schemeClr val="accent1"/>
        </a:buClr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Clr>
          <a:schemeClr val="accent1"/>
        </a:buClr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Clr>
          <a:schemeClr val="accent1"/>
        </a:buClr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Clr>
          <a:schemeClr val="accent1"/>
        </a:buClr>
        <a:buFont typeface="Arial"/>
        <a:buChar char="–"/>
        <a:defRPr kern="1200" sz="14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Clr>
          <a:schemeClr val="accent1"/>
        </a:buClr>
        <a:buFont typeface="Arial"/>
        <a:buChar char="»"/>
        <a:defRPr kern="1200" sz="14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services.anu.edu.au/human-resources/salaries-benefits/academic-casual-sessional-rates" TargetMode="Externa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services.anu.edu.au/human-resources/enterprise-agreement/schedule-2-casual-sessional-academic-activities-and-rates" TargetMode="Externa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services.anu.edu.au/human-resources/enterprise-agreement/schedule-2-casual-sessional-academic-activities-and-rates" TargetMode="Externa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wards.fairwork.gov.au/MA000006.html" TargetMode="External" /><Relationship Id="rId3" Type="http://schemas.openxmlformats.org/officeDocument/2006/relationships/slide" Target="slide3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services.anu.edu.au/information-technology/software-systems/hr-online-remote-user-system/timesheet-approval-cut-off" TargetMode="External" /><Relationship Id="rId3" Type="http://schemas.openxmlformats.org/officeDocument/2006/relationships/hyperlink" Target="https://services.anu.edu.au/information-technology/software-systems/hr-management-system/casual-academic-timesheets-faqs" TargetMode="External" /><Relationship Id="rId4" Type="http://schemas.openxmlformats.org/officeDocument/2006/relationships/image" Target="../media/image3.jpg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licies.anu.edu.au/ppl/document/ANUP_6097481" TargetMode="External" /><Relationship Id="rId3" Type="http://schemas.openxmlformats.org/officeDocument/2006/relationships/hyperlink" Target="https://services.anu.edu.au/campus-environment/safety-security/anuok-app" TargetMode="Externa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services.anu.edu.au/campus-environment/safety-security" TargetMode="Externa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mailto:admin.comp@anu.edu.au" TargetMode="External" /><Relationship Id="rId3" Type="http://schemas.openxmlformats.org/officeDocument/2006/relationships/hyperlink" Target="mailto:adir.education.comp@anu.edu.au" TargetMode="External" /><Relationship Id="rId4" Type="http://schemas.openxmlformats.org/officeDocument/2006/relationships/hyperlink" Target="mailto:adir.education.comp@anu.edu.au" TargetMode="External" /><Relationship Id="rId5" Type="http://schemas.openxmlformats.org/officeDocument/2006/relationships/image" Target="../media/image4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g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jp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jp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jp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9.jp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jpg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doi.org/10.1080/03075079312331382241" TargetMode="Externa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licies.anu.edu.au/ppl/document/ANUP_016608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How to be a tutor in the College of Systems and Society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828800" y="3886200"/>
            <a:ext cx="8534400" cy="17526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Dr Charles Martin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Timesheets, hours, and earnings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two weeks you will need to fill in a timesheet on HORUS (the ANU HR website). Tricky because of way ANU accounts for teaching hours through “earnings codes” where 1 unit of the code may include more than 1 hour of work.</a:t>
            </a:r>
          </a:p>
          <a:p>
            <a:pPr lvl="0"/>
            <a:r>
              <a:rPr/>
              <a:t>T42: Marking: 1-to-1 ratio</a:t>
            </a:r>
          </a:p>
          <a:p>
            <a:pPr lvl="0"/>
            <a:r>
              <a:rPr/>
              <a:t>T44: “Other required activity”: 1-to-1 ratio</a:t>
            </a:r>
          </a:p>
          <a:p>
            <a:pPr lvl="0"/>
            <a:r>
              <a:rPr/>
              <a:t>T21: </a:t>
            </a:r>
            <a:r>
              <a:rPr b="1"/>
              <a:t>Teaching</a:t>
            </a:r>
            <a:r>
              <a:rPr/>
              <a:t> “Supplementary / scaffolded form of delivery” (that is, tutorials or labs): 1-to-3 ratio (1 hour teaching + 2 hours of “associated working time”)</a:t>
            </a:r>
          </a:p>
          <a:p>
            <a:pPr lvl="0"/>
            <a:r>
              <a:rPr/>
              <a:t>T23: </a:t>
            </a:r>
            <a:r>
              <a:rPr b="1"/>
              <a:t>Repeat Teaching</a:t>
            </a:r>
            <a:r>
              <a:rPr/>
              <a:t> “Supplementary / scaffolded form of delivery” (1 hour teaching + 1 hour associated working time)</a:t>
            </a:r>
          </a:p>
          <a:p>
            <a:pPr lvl="0" indent="0" marL="0">
              <a:buNone/>
            </a:pPr>
            <a:r>
              <a:rPr/>
              <a:t>Source: </a:t>
            </a:r>
            <a:r>
              <a:rPr>
                <a:hlinkClick r:id="rId2"/>
              </a:rPr>
              <a:t>ANU Academic Casual Sessional Rates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is associated working time?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ANU Enterprise Agreemtns </a:t>
            </a:r>
            <a:r>
              <a:rPr>
                <a:hlinkClick r:id="rId2"/>
              </a:rPr>
              <a:t>S2.5—S2.6</a:t>
            </a:r>
          </a:p>
          <a:p>
            <a:pPr lvl="0"/>
            <a:r>
              <a:rPr/>
              <a:t>Preparing of teaching activities</a:t>
            </a:r>
          </a:p>
          <a:p>
            <a:pPr lvl="0"/>
            <a:r>
              <a:rPr/>
              <a:t>Contemporaneous marking</a:t>
            </a:r>
          </a:p>
          <a:p>
            <a:pPr lvl="0"/>
            <a:r>
              <a:rPr/>
              <a:t>Administration directly associated with a teaching activity</a:t>
            </a:r>
          </a:p>
          <a:p>
            <a:pPr lvl="0"/>
            <a:r>
              <a:rPr/>
              <a:t>Face to face consultation immediately prior to and following a face to face teaching activity</a:t>
            </a:r>
          </a:p>
          <a:p>
            <a:pPr lvl="0"/>
            <a:r>
              <a:rPr/>
              <a:t>Online consultation (e.g. email, messages, forums) immediately prior to and following an online teaching activity</a:t>
            </a:r>
          </a:p>
          <a:p>
            <a:pPr lvl="0"/>
            <a:r>
              <a:rPr/>
              <a:t>Attendance at meetings specifically for the purpose of assisting the CSA staff member to prepare for their teaching activity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Contemporaneous marking (new✨)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ANU Enterprise Agreement 2023–2026 </a:t>
            </a:r>
            <a:r>
              <a:rPr>
                <a:hlinkClick r:id="rId2"/>
              </a:rPr>
              <a:t>S2.6</a:t>
            </a:r>
          </a:p>
          <a:p>
            <a:pPr lvl="0" indent="0" marL="0">
              <a:buNone/>
            </a:pPr>
            <a:r>
              <a:rPr/>
              <a:t>S2.6:</a:t>
            </a:r>
          </a:p>
          <a:p>
            <a:pPr lvl="0" indent="0" marL="0">
              <a:buNone/>
            </a:pPr>
            <a:r>
              <a:rPr/>
              <a:t>For the purposes of this provision, ‘contemporaneous marking’ means marking that is performed during a teaching activity, or marking work that could have reasonably been performed during the teaching activity, for example, marking oral presentations delivered during class.</a:t>
            </a:r>
          </a:p>
          <a:p>
            <a:pPr lvl="0" indent="0" marL="0">
              <a:buNone/>
            </a:pPr>
            <a:r>
              <a:rPr i="1"/>
              <a:t>so what does “reasonably performed during the teaching activity” mean?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 do we do it this way? (new✨)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teaching to associated work time ratios are set out in the </a:t>
            </a:r>
            <a:r>
              <a:rPr>
                <a:hlinkClick r:id="rId2"/>
              </a:rPr>
              <a:t>Higher Education Industry—Academic Staff—Award 2020</a:t>
            </a:r>
            <a:r>
              <a:rPr/>
              <a:t> 16.4</a:t>
            </a:r>
            <a:r>
              <a:rPr baseline="30000">
                <a:hlinkClick r:id="rId3" action="ppaction://hlinksldjump"/>
              </a:rPr>
              <a:t>1</a:t>
            </a:r>
          </a:p>
          <a:p>
            <a:pPr lvl="0"/>
            <a:r>
              <a:rPr/>
              <a:t>tasks for associated working time are in the Enterprise Agreement</a:t>
            </a:r>
          </a:p>
          <a:p>
            <a:pPr lvl="0"/>
            <a:r>
              <a:rPr/>
              <a:t>provides guarantees of hours throughout the semester</a:t>
            </a:r>
          </a:p>
          <a:p>
            <a:pPr lvl="0"/>
            <a:r>
              <a:rPr/>
              <a:t>protects casual staff against unfair requests from academics (e.g., “You’ll have to attend the lecture to find out what to teach! No you don’t get paid for that!!”)</a:t>
            </a:r>
          </a:p>
          <a:p>
            <a:pPr lvl="0"/>
            <a:r>
              <a:rPr/>
              <a:t>provides an automatic allowance for preparation, Q&amp;A and admin work.</a:t>
            </a:r>
          </a:p>
          <a:p>
            <a:pPr lvl="0" indent="0" marL="0">
              <a:buNone/>
            </a:pPr>
            <a:r>
              <a:rPr b="1"/>
              <a:t>Your manager</a:t>
            </a:r>
            <a:r>
              <a:rPr/>
              <a:t> needs to provide tasks for you to complete in Associated Working Time.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worked example: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/>
            <a:r>
              <a:rPr/>
              <a:t>Charles the tutor teaches two 1.5-hour labs, 3 hours of work (preparation, marking, admin, consultation and meetings) related to those labs,</a:t>
            </a:r>
          </a:p>
          <a:p>
            <a:pPr lvl="0"/>
            <a:r>
              <a:rPr/>
              <a:t>3 hours of marking assignments,</a:t>
            </a:r>
          </a:p>
          <a:p>
            <a:pPr lvl="0"/>
            <a:r>
              <a:rPr/>
              <a:t>and 1 hour writing test cases for the exam.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62500" y="266700"/>
          <a:ext cx="6807200" cy="584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900"/>
                <a:gridCol w="1358900"/>
                <a:gridCol w="1358900"/>
                <a:gridCol w="1358900"/>
                <a:gridCol w="13589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Teaching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Associated Working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Total Hours Worked/Paid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T21 Teaching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4.5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T23 Repeat Teaching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T42 Marking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T44 Other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School of Computing: 1.5 + 0.5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the School of Computing, many of our classes have a 1.5 hour teaching + 0.5 hour drop-in individual consulting structure.</a:t>
            </a:r>
          </a:p>
          <a:p>
            <a:pPr lvl="0"/>
            <a:r>
              <a:rPr/>
              <a:t>Computer Lab: 1.5 hours (T21/23 teaching)</a:t>
            </a:r>
          </a:p>
          <a:p>
            <a:pPr lvl="0"/>
            <a:r>
              <a:rPr/>
              <a:t>Drop-in: 0.5 hours (taken from the associated hours)</a:t>
            </a:r>
          </a:p>
          <a:p>
            <a:pPr lvl="0" indent="0" marL="0">
              <a:buNone/>
            </a:pPr>
            <a:r>
              <a:rPr b="1"/>
              <a:t>Charles advice</a:t>
            </a:r>
            <a:r>
              <a:rPr/>
              <a:t>:</a:t>
            </a:r>
          </a:p>
          <a:p>
            <a:pPr lvl="0"/>
            <a:r>
              <a:rPr/>
              <a:t>At the end of 1.5 hours announce “the tutorial is now over, I am staying until X o’clock to answer individual questions.”</a:t>
            </a:r>
          </a:p>
          <a:p>
            <a:pPr lvl="0"/>
            <a:r>
              <a:rPr/>
              <a:t>Answer questions about any aspect of the course (redirect problem questions to the forum and help the student to write and submit the post).</a:t>
            </a:r>
          </a:p>
          <a:p>
            <a:pPr lvl="0"/>
            <a:r>
              <a:rPr/>
              <a:t>Don’t do any </a:t>
            </a:r>
            <a:r>
              <a:rPr b="1"/>
              <a:t>group teaching</a:t>
            </a:r>
            <a:r>
              <a:rPr/>
              <a:t> in consultation time.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Submitting your timesheet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Submit your timesheet </a:t>
            </a:r>
            <a:r>
              <a:rPr b="1"/>
              <a:t>on time</a:t>
            </a:r>
            <a:r>
              <a:rPr/>
              <a:t>. (please!!)</a:t>
            </a:r>
          </a:p>
          <a:p>
            <a:pPr lvl="0"/>
            <a:r>
              <a:rPr/>
              <a:t>Suggested submit date is the </a:t>
            </a:r>
            <a:r>
              <a:rPr>
                <a:hlinkClick r:id="rId2"/>
              </a:rPr>
              <a:t>last Sunday in each two-week pay period</a:t>
            </a:r>
            <a:r>
              <a:rPr/>
              <a:t>. Actual due date </a:t>
            </a:r>
            <a:r>
              <a:rPr i="1"/>
              <a:t>can change</a:t>
            </a:r>
            <a:r>
              <a:rPr/>
              <a:t> due to public holidays.</a:t>
            </a:r>
          </a:p>
          <a:p>
            <a:pPr lvl="0"/>
            <a:r>
              <a:rPr/>
              <a:t>And </a:t>
            </a:r>
            <a:r>
              <a:rPr b="1"/>
              <a:t>double check that you get paid!</a:t>
            </a:r>
          </a:p>
          <a:p>
            <a:pPr lvl="0"/>
            <a:r>
              <a:rPr>
                <a:hlinkClick r:id="rId3"/>
              </a:rPr>
              <a:t>Timesheets FAQ</a:t>
            </a:r>
          </a:p>
        </p:txBody>
      </p:sp>
      <p:pic>
        <p:nvPicPr>
          <p:cNvPr descr="img/joshua-olsen-4XZ_vIH1x3M-unsplash.jpg" id="0" name="Picture 1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Joshua Olsen on Unsplash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Safety: What to do if something bad happens?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⚠️⚠️⚠️</a:t>
            </a:r>
          </a:p>
          <a:p>
            <a:pPr lvl="0" indent="0" marL="0">
              <a:buNone/>
            </a:pPr>
            <a:r>
              <a:rPr/>
              <a:t>Threats of </a:t>
            </a:r>
            <a:r>
              <a:rPr>
                <a:hlinkClick r:id="rId2"/>
              </a:rPr>
              <a:t>harassment, bullying, violence (interpersonal, psychological, sexual or physical) or disrupting classes completely</a:t>
            </a:r>
            <a:r>
              <a:rPr/>
              <a:t> not acceptable—and not your job to resolve!</a:t>
            </a:r>
          </a:p>
          <a:p>
            <a:pPr lvl="0" indent="0" marL="0">
              <a:buNone/>
            </a:pPr>
            <a:r>
              <a:rPr/>
              <a:t>⚠️⚠️⚠️</a:t>
            </a:r>
          </a:p>
          <a:p>
            <a:pPr lvl="0" indent="0" marL="0">
              <a:buNone/>
            </a:pPr>
            <a:r>
              <a:rPr b="1"/>
              <a:t>Prioritise your safety. Just walk out.</a:t>
            </a:r>
          </a:p>
          <a:p>
            <a:pPr lvl="0" indent="-342900" marL="342900">
              <a:buAutoNum type="arabicPeriod"/>
            </a:pPr>
            <a:r>
              <a:rPr/>
              <a:t>You are in control of your class, if you feel unsafe </a:t>
            </a:r>
            <a:r>
              <a:rPr b="1"/>
              <a:t>walk out!</a:t>
            </a:r>
          </a:p>
          <a:p>
            <a:pPr lvl="0" indent="-342900" marL="342900">
              <a:buAutoNum type="arabicPeriod"/>
            </a:pPr>
            <a:r>
              <a:rPr/>
              <a:t>go to a </a:t>
            </a:r>
            <a:r>
              <a:rPr b="1"/>
              <a:t>safe place</a:t>
            </a:r>
            <a:r>
              <a:rPr/>
              <a:t> (e.g., Skaidrite Darius Front Office)</a:t>
            </a:r>
          </a:p>
          <a:p>
            <a:pPr lvl="0" indent="-342900" marL="342900">
              <a:buAutoNum type="arabicPeriod"/>
            </a:pPr>
            <a:r>
              <a:rPr/>
              <a:t>call </a:t>
            </a:r>
            <a:r>
              <a:rPr b="1"/>
              <a:t>ANU security</a:t>
            </a:r>
            <a:r>
              <a:rPr/>
              <a:t>: </a:t>
            </a:r>
            <a:r>
              <a:rPr b="1"/>
              <a:t>61252249</a:t>
            </a:r>
            <a:r>
              <a:rPr/>
              <a:t> or </a:t>
            </a:r>
            <a:r>
              <a:rPr>
                <a:hlinkClick r:id="rId3"/>
              </a:rPr>
              <a:t>ANUOK App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Emergency Buttons and Phones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Skaidrite Darius labs have a </a:t>
            </a:r>
            <a:r>
              <a:rPr b="1"/>
              <a:t>red panic button</a:t>
            </a:r>
            <a:r>
              <a:rPr/>
              <a:t> on the wall near the door: ANU Security will visit immediately if the button is pressed.</a:t>
            </a:r>
          </a:p>
          <a:p>
            <a:pPr lvl="0"/>
            <a:r>
              <a:rPr/>
              <a:t>Life threatening emergency call </a:t>
            </a:r>
            <a:r>
              <a:rPr b="1"/>
              <a:t>000</a:t>
            </a:r>
            <a:r>
              <a:rPr/>
              <a:t> from your phone or </a:t>
            </a:r>
            <a:r>
              <a:rPr b="1"/>
              <a:t>0000</a:t>
            </a:r>
            <a:r>
              <a:rPr/>
              <a:t> from an ANU Phone, then call ANU Security </a:t>
            </a:r>
            <a:r>
              <a:rPr b="1"/>
              <a:t>61252249</a:t>
            </a:r>
            <a:r>
              <a:rPr/>
              <a:t> (</a:t>
            </a:r>
            <a:r>
              <a:rPr b="1"/>
              <a:t>52249</a:t>
            </a:r>
            <a:r>
              <a:rPr/>
              <a:t> from internal phone).</a:t>
            </a:r>
          </a:p>
          <a:p>
            <a:pPr lvl="0" indent="0" marL="0">
              <a:buNone/>
            </a:pPr>
            <a:r>
              <a:rPr/>
              <a:t>Link: </a:t>
            </a:r>
            <a:r>
              <a:rPr>
                <a:hlinkClick r:id="rId2"/>
              </a:rPr>
              <a:t>ANU Safety Website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Where to get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Other tutors: course team / communication channels (varies by course)</a:t>
            </a:r>
          </a:p>
          <a:p>
            <a:pPr lvl="0"/>
            <a:r>
              <a:rPr/>
              <a:t>Course Convenor (your direct manager)</a:t>
            </a:r>
          </a:p>
          <a:p>
            <a:pPr lvl="0"/>
            <a:r>
              <a:rPr/>
              <a:t>School of Computing front desk (Skaidrite Darius Level 3 or </a:t>
            </a:r>
            <a:r>
              <a:rPr>
                <a:hlinkClick r:id="rId2"/>
              </a:rPr>
              <a:t>admin.comp@anu.edu.au</a:t>
            </a:r>
            <a:r>
              <a:rPr/>
              <a:t>)</a:t>
            </a:r>
          </a:p>
          <a:p>
            <a:pPr lvl="0"/>
            <a:r>
              <a:rPr/>
              <a:t>Peter Hoefner - Associate Director (Education) in School of Computing: </a:t>
            </a:r>
            <a:r>
              <a:rPr>
                <a:hlinkClick r:id="rId3"/>
              </a:rPr>
              <a:t>adir.education.comp@anu.edu.au</a:t>
            </a:r>
          </a:p>
          <a:p>
            <a:pPr lvl="0"/>
            <a:r>
              <a:rPr b="1"/>
              <a:t>me</a:t>
            </a:r>
            <a:r>
              <a:rPr/>
              <a:t> - Assistant to the above - also </a:t>
            </a:r>
            <a:r>
              <a:rPr>
                <a:hlinkClick r:id="rId4"/>
              </a:rPr>
              <a:t>adir.education.comp@anu.edu.au</a:t>
            </a:r>
          </a:p>
        </p:txBody>
      </p:sp>
      <p:pic>
        <p:nvPicPr>
          <p:cNvPr descr="img/matthew-waring-MJAoiige14E-unsplash.jpg" id="0" name="Picture 1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Matthew Waring on Unsplash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Acknowledgement of Country</a:t>
            </a:r>
          </a:p>
        </p:txBody>
      </p:sp>
      <p:pic>
        <p:nvPicPr>
          <p:cNvPr descr="img/canberra1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27300" y="1600200"/>
            <a:ext cx="71374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Image of Canberra from Mt Painter towards Black Mountain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Working with convenors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Communicate:</a:t>
            </a:r>
          </a:p>
          <a:p>
            <a:pPr lvl="0"/>
            <a:r>
              <a:rPr/>
              <a:t>Your convenor is your main “boss” and contact point for your job.</a:t>
            </a:r>
          </a:p>
          <a:p>
            <a:pPr lvl="0"/>
            <a:r>
              <a:rPr/>
              <a:t>You will need to learn about how they operate.</a:t>
            </a:r>
          </a:p>
          <a:p>
            <a:pPr lvl="0"/>
            <a:r>
              <a:rPr/>
              <a:t>Dynamic can change! Work </a:t>
            </a:r>
            <a:r>
              <a:rPr i="1"/>
              <a:t>instructions</a:t>
            </a:r>
            <a:r>
              <a:rPr/>
              <a:t> are different to learning </a:t>
            </a:r>
            <a:r>
              <a:rPr i="1"/>
              <a:t>suggestions</a:t>
            </a:r>
            <a:r>
              <a:rPr/>
              <a:t>: e.g., how much time to spend on a task.</a:t>
            </a:r>
          </a:p>
          <a:p>
            <a:pPr lvl="0" indent="0" marL="0">
              <a:buNone/>
            </a:pPr>
            <a:r>
              <a:rPr/>
              <a:t>Listen, observe, be understanding:</a:t>
            </a:r>
          </a:p>
          <a:p>
            <a:pPr lvl="0"/>
            <a:r>
              <a:rPr/>
              <a:t>Academics are… all really </a:t>
            </a:r>
            <a:r>
              <a:rPr b="1"/>
              <a:t>different</a:t>
            </a:r>
            <a:r>
              <a:rPr/>
              <a:t>!</a:t>
            </a:r>
          </a:p>
          <a:p>
            <a:pPr lvl="0"/>
            <a:r>
              <a:rPr/>
              <a:t>Convenors can get </a:t>
            </a:r>
            <a:r>
              <a:rPr b="1"/>
              <a:t>stressed</a:t>
            </a:r>
            <a:r>
              <a:rPr/>
              <a:t>: budgets, plagiarism, appeals, marking, deadlines and this is only 40% of our job!</a:t>
            </a:r>
          </a:p>
          <a:p>
            <a:pPr lvl="0"/>
            <a:r>
              <a:rPr/>
              <a:t>If you aren’t getting a reply consider: Are they trying to write their book? Are they at a conference?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Developing as an educator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teaching-at-nim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416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Teaching at a workshop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Am I expected to know everything on the first 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Of course not!</a:t>
            </a:r>
          </a:p>
          <a:p>
            <a:pPr lvl="0"/>
            <a:r>
              <a:rPr/>
              <a:t>Teaching is a craft, we learn by doing.</a:t>
            </a:r>
          </a:p>
          <a:p>
            <a:pPr lvl="0"/>
            <a:r>
              <a:rPr/>
              <a:t>As a tutor you have a well-defined role, lots of resources, and support.</a:t>
            </a:r>
          </a:p>
          <a:p>
            <a:pPr lvl="0"/>
            <a:r>
              <a:rPr/>
              <a:t>Not expected to be perfect on day 1, or even day 100.</a:t>
            </a:r>
          </a:p>
          <a:p>
            <a:pPr lvl="0" indent="0" marL="0">
              <a:buNone/>
            </a:pPr>
            <a:r>
              <a:rPr/>
              <a:t>We’re going to talk about developing as an educator.</a:t>
            </a:r>
          </a:p>
        </p:txBody>
      </p:sp>
      <p:pic>
        <p:nvPicPr>
          <p:cNvPr descr="img/david-schultz-yxje8hiX3Vk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556500" y="1600200"/>
            <a:ext cx="2679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David Schultz on Unsplash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Getting to know you as a learner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Reflect on your teaching experiences, expectations and learning needs.</a:t>
            </a:r>
          </a:p>
          <a:p>
            <a:pPr lvl="0" indent="0" marL="0">
              <a:buNone/>
            </a:pPr>
            <a:r>
              <a:rPr/>
              <a:t>Select three sticky notes from your table and answer these three questions:</a:t>
            </a:r>
          </a:p>
          <a:p>
            <a:pPr lvl="0"/>
            <a:r>
              <a:rPr/>
              <a:t>What </a:t>
            </a:r>
            <a:r>
              <a:rPr b="1"/>
              <a:t>do you enjoy</a:t>
            </a:r>
            <a:r>
              <a:rPr/>
              <a:t> or </a:t>
            </a:r>
            <a:r>
              <a:rPr b="1"/>
              <a:t>expect to enjoy</a:t>
            </a:r>
            <a:r>
              <a:rPr/>
              <a:t> about tutoring?</a:t>
            </a:r>
          </a:p>
          <a:p>
            <a:pPr lvl="0"/>
            <a:r>
              <a:rPr/>
              <a:t>What challenges </a:t>
            </a:r>
            <a:r>
              <a:rPr b="1"/>
              <a:t>have you faced</a:t>
            </a:r>
            <a:r>
              <a:rPr/>
              <a:t> or do you </a:t>
            </a:r>
            <a:r>
              <a:rPr b="1"/>
              <a:t>expect to face</a:t>
            </a:r>
            <a:r>
              <a:rPr/>
              <a:t> as a tutor?</a:t>
            </a:r>
          </a:p>
          <a:p>
            <a:pPr lvl="0"/>
            <a:r>
              <a:rPr/>
              <a:t>What aspects of tutoring would you most like support with?</a:t>
            </a:r>
          </a:p>
          <a:p>
            <a:pPr lvl="0" indent="0" marL="0">
              <a:buNone/>
            </a:pPr>
            <a:r>
              <a:rPr/>
              <a:t>Discuss with your group and then we’ll hear one example of each question from each table.</a:t>
            </a:r>
          </a:p>
        </p:txBody>
      </p:sp>
      <p:pic>
        <p:nvPicPr>
          <p:cNvPr descr="img/product-school-XZkk5xT8Xrk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10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What are your expectations about tutoring?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How do people develop as teachers?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Kugel (1993) describes one pathway of development as university teachers:</a:t>
            </a:r>
          </a:p>
          <a:p>
            <a:pPr lvl="0"/>
            <a:r>
              <a:rPr/>
              <a:t>Self</a:t>
            </a:r>
          </a:p>
          <a:p>
            <a:pPr lvl="0"/>
            <a:r>
              <a:rPr/>
              <a:t>Subject</a:t>
            </a:r>
          </a:p>
          <a:p>
            <a:pPr lvl="0"/>
            <a:r>
              <a:rPr/>
              <a:t>Student…</a:t>
            </a:r>
          </a:p>
          <a:p>
            <a:pPr lvl="0" indent="0" marL="0">
              <a:buNone/>
            </a:pPr>
            <a:r>
              <a:rPr/>
              <a:t>As educators we also learn and are influenced by our environment, experiences, and self.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Phase 1: Emphasis on 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Focus on self</a:t>
            </a:r>
            <a:r>
              <a:rPr/>
              <a:t>: Survival in front of a class! Learning how to explain, fear of not knowing the “right” answers.</a:t>
            </a:r>
          </a:p>
          <a:p>
            <a:pPr lvl="0" indent="-342900" marL="342900">
              <a:buAutoNum type="arabicPeriod"/>
            </a:pPr>
            <a:r>
              <a:rPr b="1"/>
              <a:t>Focus on subject</a:t>
            </a:r>
            <a:r>
              <a:rPr/>
              <a:t>: Covering the topic thoroughly (more than a student!). Preparing packaged, inspiring, and interesting content. Fear of running out of time!</a:t>
            </a:r>
          </a:p>
          <a:p>
            <a:pPr lvl="0" indent="-342900" marL="342900">
              <a:buAutoNum type="arabicPeriod"/>
            </a:pPr>
            <a:r>
              <a:rPr b="1"/>
              <a:t>Focus on student</a:t>
            </a:r>
            <a:r>
              <a:rPr/>
              <a:t>: Students are different! Prepare alternatives formulas and explanations. Learn about student needs, awareness of multiple valid approaches.</a:t>
            </a:r>
          </a:p>
        </p:txBody>
      </p:sp>
      <p:pic>
        <p:nvPicPr>
          <p:cNvPr descr="img/jason-goodman-Oalh2MojUuk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 teacher up the front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Phase 2: Emphasis on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-342900" marL="342900">
              <a:buAutoNum startAt="4" type="arabicPeriod"/>
            </a:pPr>
            <a:r>
              <a:rPr b="1"/>
              <a:t>Student as active</a:t>
            </a:r>
            <a:r>
              <a:rPr/>
              <a:t>: Let students do the work! Coaching students in applied learning activities. Teaching less, but more learning occurs.</a:t>
            </a:r>
          </a:p>
          <a:p>
            <a:pPr lvl="0" indent="-342900" marL="342900">
              <a:buAutoNum startAt="4" type="arabicPeriod"/>
            </a:pPr>
            <a:r>
              <a:rPr b="1"/>
              <a:t>Student as independent</a:t>
            </a:r>
            <a:r>
              <a:rPr/>
              <a:t>: Coach students in learning how to learn. Let students independently explore. (What knowledge will be important in computing in 20 years?)</a:t>
            </a:r>
          </a:p>
          <a:p>
            <a:pPr lvl="0" indent="-342900" marL="342900">
              <a:buAutoNum startAt="4" type="arabicPeriod"/>
            </a:pPr>
            <a:r>
              <a:rPr b="1"/>
              <a:t>Tuning</a:t>
            </a:r>
            <a:r>
              <a:rPr/>
              <a:t>: Established skills in previous stages. Move between stages as necessary, updating and experimenting.</a:t>
            </a:r>
          </a:p>
        </p:txBody>
      </p:sp>
      <p:pic>
        <p:nvPicPr>
          <p:cNvPr descr="img/desola-lanre-ologun-IgUR1iX0mqM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 teacher at the side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Early stages:</a:t>
            </a:r>
          </a:p>
          <a:p>
            <a:pPr lvl="0"/>
            <a:r>
              <a:rPr/>
              <a:t>Great content, students not engaging and not learning.</a:t>
            </a:r>
          </a:p>
          <a:p>
            <a:pPr lvl="0"/>
            <a:r>
              <a:rPr/>
              <a:t>Overwhelm students with explanations: answering questions not asked.</a:t>
            </a:r>
          </a:p>
          <a:p>
            <a:pPr lvl="0"/>
            <a:r>
              <a:rPr/>
              <a:t>Frustrating when student don’t find this fascinating topic interesting!</a:t>
            </a:r>
          </a:p>
          <a:p>
            <a:pPr lvl="0" indent="0" marL="0">
              <a:buNone/>
            </a:pPr>
            <a:r>
              <a:rPr/>
              <a:t>Later stages:</a:t>
            </a:r>
          </a:p>
          <a:p>
            <a:pPr lvl="0"/>
            <a:r>
              <a:rPr/>
              <a:t>Getting students to </a:t>
            </a:r>
            <a:r>
              <a:rPr b="1"/>
              <a:t>do</a:t>
            </a:r>
            <a:r>
              <a:rPr/>
              <a:t> things: tricky.</a:t>
            </a:r>
          </a:p>
          <a:p>
            <a:pPr lvl="0"/>
            <a:r>
              <a:rPr/>
              <a:t>Teaching </a:t>
            </a:r>
            <a:r>
              <a:rPr i="1"/>
              <a:t>less</a:t>
            </a:r>
            <a:r>
              <a:rPr/>
              <a:t> doesn’t mean </a:t>
            </a:r>
            <a:r>
              <a:rPr i="1"/>
              <a:t>nothing</a:t>
            </a:r>
            <a:r>
              <a:rPr/>
              <a:t>: still need telling/showing (explicit teaching).</a:t>
            </a:r>
          </a:p>
          <a:p>
            <a:pPr lvl="0"/>
            <a:r>
              <a:rPr/>
              <a:t>Need to do </a:t>
            </a:r>
            <a:r>
              <a:rPr i="1"/>
              <a:t>listening</a:t>
            </a:r>
            <a:r>
              <a:rPr/>
              <a:t> and </a:t>
            </a:r>
            <a:r>
              <a:rPr i="1"/>
              <a:t>questioning</a:t>
            </a:r>
            <a:r>
              <a:rPr/>
              <a:t>: these are hard skills.</a:t>
            </a:r>
          </a:p>
          <a:p>
            <a:pPr lvl="0"/>
            <a:r>
              <a:rPr/>
              <a:t>Students annoyed! “Just tell me what to do!!”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What stages resonates for you?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Think about the phases/stages of teaching described in Kugel (1993)</a:t>
            </a:r>
          </a:p>
          <a:p>
            <a:pPr lvl="0"/>
            <a:r>
              <a:rPr/>
              <a:t>Focus on self</a:t>
            </a:r>
          </a:p>
          <a:p>
            <a:pPr lvl="0"/>
            <a:r>
              <a:rPr/>
              <a:t>Focus on subject</a:t>
            </a:r>
          </a:p>
          <a:p>
            <a:pPr lvl="0"/>
            <a:r>
              <a:rPr/>
              <a:t>Focus on student</a:t>
            </a:r>
          </a:p>
          <a:p>
            <a:pPr lvl="0"/>
            <a:r>
              <a:rPr/>
              <a:t>Student as active</a:t>
            </a:r>
          </a:p>
          <a:p>
            <a:pPr lvl="0"/>
            <a:r>
              <a:rPr/>
              <a:t>Student as independent</a:t>
            </a:r>
          </a:p>
          <a:p>
            <a:pPr lvl="0"/>
            <a:r>
              <a:rPr/>
              <a:t>Tuning</a:t>
            </a:r>
          </a:p>
          <a:p>
            <a:pPr lvl="0" indent="0" marL="1270000">
              <a:buNone/>
            </a:pPr>
            <a:r>
              <a:rPr sz="2000"/>
              <a:t>What stages resonate for you and why? Where are you on your teaching journey?</a:t>
            </a:r>
          </a:p>
          <a:p>
            <a:pPr lvl="0" indent="0" marL="0">
              <a:buNone/>
            </a:pPr>
            <a:r>
              <a:rPr/>
              <a:t>Discuss in your groups and we will come together to hear some responses.</a:t>
            </a:r>
          </a:p>
        </p:txBody>
      </p:sp>
      <p:pic>
        <p:nvPicPr>
          <p:cNvPr descr="img/javier-trueba-iQPr1XkF5F0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What kind of a teacher will you be this semester?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are the goals for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Admin and Strategies:</a:t>
            </a:r>
          </a:p>
          <a:p>
            <a:pPr lvl="0"/>
            <a:r>
              <a:rPr/>
              <a:t>Admin: hours, payslips, timetables, who to ask about what</a:t>
            </a:r>
          </a:p>
          <a:p>
            <a:pPr lvl="0"/>
            <a:r>
              <a:rPr/>
              <a:t>Knowledge: what is teaching about anyway?</a:t>
            </a:r>
          </a:p>
          <a:p>
            <a:pPr lvl="0"/>
            <a:r>
              <a:rPr/>
              <a:t>Strategies: facilitating labs, marking and feedback, inclusive teaching</a:t>
            </a:r>
          </a:p>
          <a:p>
            <a:pPr lvl="0" indent="0" marL="0">
              <a:buNone/>
            </a:pPr>
            <a:r>
              <a:rPr i="1"/>
              <a:t>Acknowledgements:</a:t>
            </a:r>
            <a:r>
              <a:rPr/>
              <a:t> Many slides here created by members of the former ANU Centre for Learning and Teaching.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Questions: Who has a question?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Who has a question?</a:t>
            </a:r>
          </a:p>
          <a:p>
            <a:pPr lvl="0" indent="0" marL="0">
              <a:buNone/>
            </a:pPr>
            <a:r>
              <a:rPr i="1"/>
              <a:t>It’s time for a break so we can remember questions for when we come back or for discussion over coffee…</a:t>
            </a:r>
          </a:p>
        </p:txBody>
      </p:sp>
      <p:pic>
        <p:nvPicPr>
          <p:cNvPr descr="img/coffee-janeway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230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Time for coffee.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References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Kugel, P. (1993). How professors develop as teachers. </a:t>
            </a:r>
            <a:r>
              <a:rPr i="1"/>
              <a:t>Studies in Higher Education</a:t>
            </a:r>
            <a:r>
              <a:rPr/>
              <a:t>, </a:t>
            </a:r>
            <a:r>
              <a:rPr i="1"/>
              <a:t>18</a:t>
            </a:r>
            <a:r>
              <a:rPr/>
              <a:t>(3), 315–328. </a:t>
            </a:r>
            <a:r>
              <a:rPr>
                <a:hlinkClick r:id="rId2"/>
              </a:rPr>
              <a:t>https://doi.org/10.1080/03075079312331382241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800"/>
              <a:t>1. so Federal Government level rules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09:30: 1. How to be a tutor</a:t>
            </a:r>
          </a:p>
          <a:p>
            <a:pPr lvl="0"/>
            <a:r>
              <a:rPr/>
              <a:t>11:00: Morning Tea</a:t>
            </a:r>
          </a:p>
          <a:p>
            <a:pPr lvl="0"/>
            <a:r>
              <a:rPr/>
              <a:t>11:30: 2. Facilitating Classes</a:t>
            </a:r>
          </a:p>
          <a:p>
            <a:pPr lvl="0"/>
            <a:r>
              <a:rPr/>
              <a:t>13:00 Lunch</a:t>
            </a:r>
          </a:p>
          <a:p>
            <a:pPr lvl="0"/>
            <a:r>
              <a:rPr/>
              <a:t>13:30: 3. Feedback and Marking</a:t>
            </a:r>
          </a:p>
          <a:p>
            <a:pPr lvl="0"/>
            <a:r>
              <a:rPr/>
              <a:t>15:00: Afternoon Tea</a:t>
            </a:r>
          </a:p>
          <a:p>
            <a:pPr lvl="0"/>
            <a:r>
              <a:rPr/>
              <a:t>15:30: 4. Inclusive Teaching</a:t>
            </a:r>
          </a:p>
          <a:p>
            <a:pPr lvl="0"/>
            <a:r>
              <a:rPr/>
              <a:t>17:00: Finish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How to be a tutor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anu-classroom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416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ANU classroom in the Fulton Muir Building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Journey as an educator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Everybody here has experience as a </a:t>
            </a:r>
            <a:r>
              <a:rPr b="1"/>
              <a:t>learner</a:t>
            </a:r>
            <a:r>
              <a:rPr/>
              <a:t> but this might be the start of your journey as an </a:t>
            </a:r>
            <a:r>
              <a:rPr b="1"/>
              <a:t>educator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Or you might have had some experiences before… (maybe not as a job!)</a:t>
            </a:r>
          </a:p>
          <a:p>
            <a:pPr lvl="0" indent="0" marL="0">
              <a:buNone/>
            </a:pPr>
            <a:r>
              <a:rPr i="1"/>
              <a:t>Examples:</a:t>
            </a:r>
            <a:r>
              <a:rPr/>
              <a:t> piano teaching kids, coaching soccer team, homework help for high-schoolers, leading a club or society</a:t>
            </a:r>
          </a:p>
          <a:p>
            <a:pPr lvl="0" indent="0" marL="0">
              <a:buNone/>
            </a:pPr>
            <a:r>
              <a:rPr b="1"/>
              <a:t>Who here has had a teaching experience before?</a:t>
            </a:r>
          </a:p>
          <a:p>
            <a:pPr lvl="0" indent="0" marL="0">
              <a:buNone/>
            </a:pPr>
            <a:r>
              <a:rPr/>
              <a:t>We will discuss examples from the room.</a:t>
            </a:r>
          </a:p>
        </p:txBody>
      </p:sp>
      <p:pic>
        <p:nvPicPr>
          <p:cNvPr descr="img/anu-classroom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10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Have you taught before?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What’s tutoring like?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Teaching labs:</a:t>
            </a:r>
            <a:r>
              <a:rPr/>
              <a:t> standing at the front speaking to a whole class, helping individuals with work, answering questions, listening to problems and issues, helping students learn!</a:t>
            </a:r>
          </a:p>
          <a:p>
            <a:pPr lvl="0"/>
            <a:r>
              <a:rPr b="1"/>
              <a:t>Marking assessments:</a:t>
            </a:r>
            <a:r>
              <a:rPr/>
              <a:t> evaluating work (what have students learned?), explaining evaluations, writing feedback, explaining reasoning</a:t>
            </a:r>
          </a:p>
          <a:p>
            <a:pPr lvl="0"/>
            <a:r>
              <a:rPr b="1"/>
              <a:t>Meeting with course convenors and other tutors:</a:t>
            </a:r>
            <a:r>
              <a:rPr/>
              <a:t> going to meetings, understanding duties and tasks, providing ideas/info, incorporating feedback</a:t>
            </a:r>
          </a:p>
          <a:p>
            <a:pPr lvl="0"/>
            <a:r>
              <a:rPr b="1"/>
              <a:t>Filling in timesheets, doing admin:</a:t>
            </a:r>
            <a:r>
              <a:rPr/>
              <a:t> navigating ANU websites, understanding rights/responsibilities at work, asking for help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Qualifications for teaching (new✨)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Why did I have to fill in a </a:t>
            </a:r>
            <a:r>
              <a:rPr sz="2000">
                <a:latin typeface="Courier"/>
              </a:rPr>
              <a:t>docx</a:t>
            </a:r>
            <a:r>
              <a:rPr sz="2000"/>
              <a:t> form?</a:t>
            </a:r>
          </a:p>
          <a:p>
            <a:pPr lvl="0" indent="0" marL="0">
              <a:buNone/>
            </a:pPr>
            <a:r>
              <a:rPr/>
              <a:t>HESF (Higher Education Standards Framework) expects universities to have teachers with one degree higher than the taught curriculum. Some level of professional equivalency allowed given they have </a:t>
            </a:r>
            <a:r>
              <a:rPr b="1"/>
              <a:t>supervision</a:t>
            </a:r>
            <a:r>
              <a:rPr/>
              <a:t> and </a:t>
            </a:r>
            <a:r>
              <a:rPr b="1"/>
              <a:t>professional development</a:t>
            </a:r>
            <a:r>
              <a:rPr/>
              <a:t> (PD), e.g.,</a:t>
            </a:r>
          </a:p>
          <a:p>
            <a:pPr lvl="0"/>
            <a:r>
              <a:rPr/>
              <a:t>PhD students allowed to teach master students</a:t>
            </a:r>
          </a:p>
          <a:p>
            <a:pPr lvl="0"/>
            <a:r>
              <a:rPr/>
              <a:t>undergrads may teach undergrads provided they have achieved excellent results in the subject</a:t>
            </a:r>
          </a:p>
          <a:p>
            <a:pPr lvl="0"/>
            <a:r>
              <a:rPr/>
              <a:t>Other examples, see </a:t>
            </a:r>
            <a:r>
              <a:rPr>
                <a:hlinkClick r:id="rId2"/>
              </a:rPr>
              <a:t>ANUP_016608 S28 Table 2</a:t>
            </a:r>
          </a:p>
          <a:p>
            <a:pPr lvl="0" indent="0" marL="0">
              <a:buNone/>
            </a:pPr>
            <a:r>
              <a:rPr/>
              <a:t>These rules are not new, but CSS is coming into compliance.</a:t>
            </a:r>
          </a:p>
          <a:p>
            <a:pPr lvl="0" indent="0" marL="0">
              <a:buNone/>
            </a:pPr>
            <a:r>
              <a:rPr/>
              <a:t>This semester, we learned that the </a:t>
            </a:r>
            <a:r>
              <a:rPr>
                <a:latin typeface="Courier"/>
              </a:rPr>
              <a:t>.docx</a:t>
            </a:r>
            <a:r>
              <a:rPr/>
              <a:t> form is unhelpful, ongoing process to replace this.</a:t>
            </a:r>
          </a:p>
          <a:p>
            <a:pPr lvl="0" indent="0" marL="0">
              <a:buNone/>
            </a:pPr>
            <a:r>
              <a:rPr/>
              <a:t>Professional development: training at the start 😇, refresher session every year 👩🏽‍🏫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FAFAFA"/>
      </a:dk1>
      <a:lt1>
        <a:srgbClr val="15272E"/>
      </a:lt1>
      <a:dk2>
        <a:srgbClr val="D5DDE0"/>
      </a:dk2>
      <a:lt2>
        <a:srgbClr val="264653"/>
      </a:lt2>
      <a:accent1>
        <a:srgbClr val="2A9D8F"/>
      </a:accent1>
      <a:accent2>
        <a:srgbClr val="E76F51"/>
      </a:accent2>
      <a:accent3>
        <a:srgbClr val="E9C46A"/>
      </a:accent3>
      <a:accent4>
        <a:srgbClr val="F4A261"/>
      </a:accent4>
      <a:accent5>
        <a:srgbClr val="7FB3BF"/>
      </a:accent5>
      <a:accent6>
        <a:srgbClr val="9B59B6"/>
      </a:accent6>
      <a:hlink>
        <a:srgbClr val="E76F51"/>
      </a:hlink>
      <a:folHlink>
        <a:srgbClr val="F4A261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be a tutor in the College of Systems and Society</dc:title>
  <dc:creator>Dr Charles Martin</dc:creator>
  <cp:keywords/>
  <dcterms:created xsi:type="dcterms:W3CDTF">2026-07-21T15:22:17Z</dcterms:created>
  <dcterms:modified xsi:type="dcterms:W3CDTF">2026-07-21T15:22:17Z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">
    <vt:lpwstr>references.bib</vt:lpwstr>
  </property>
  <property fmtid="{D5CDD505-2E9C-101B-9397-08002B2CF9AE}" pid="3" name="csl">
    <vt:lpwstr>apa.csl</vt:lpwstr>
  </property>
  <property fmtid="{D5CDD505-2E9C-101B-9397-08002B2CF9AE}" pid="4" name="link-citations">
    <vt:lpwstr>True</vt:lpwstr>
  </property>
</Properties>
</file>